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rmans" initials="S" lastIdx="3"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13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3-21T22:09:50.634" idx="1">
    <p:pos x="4015" y="3250"/>
    <p:text>Correlation coefficients are typically taken to three decimal places.  Will be reminded of this on any exam.</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3-21T22:09:50.634" idx="2">
    <p:pos x="4015" y="3250"/>
    <p:text>Correlation coefficients are typically taken to three decimal places.  Will be reminded of this on any exam.</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3-21T22:09:50.634" idx="3">
    <p:pos x="4015" y="3250"/>
    <p:text>Correlation coefficients are typically taken to three decimal places.  Will be reminded of this on any exam.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1EC2FF-944F-4399-9812-CBDCD7359697}" type="datetimeFigureOut">
              <a:rPr lang="en-US" smtClean="0"/>
              <a:pPr/>
              <a:t>3/26/2012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B1AD89-CA2B-4655-A693-EE4B52F5A59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Descriptive</a:t>
            </a:r>
            <a:r>
              <a:rPr lang="en-US" baseline="0" dirty="0" smtClean="0"/>
              <a:t> Statistics text outlines a definition formula using summed z scores.  This is the formula typically used by computer programs to compute pearson r.  We will use the computational formula in class, you may use the definition formula as the two are algebraically equivalent and will result in the same value.  </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strong,</a:t>
            </a:r>
            <a:r>
              <a:rPr lang="en-US" baseline="0" dirty="0" smtClean="0"/>
              <a:t> direct relationship…or There is a strong, direct relationship between math computation and math reasoning.</a:t>
            </a:r>
          </a:p>
          <a:p>
            <a:endParaRPr lang="en-US" baseline="0" dirty="0" smtClean="0"/>
          </a:p>
          <a:p>
            <a:r>
              <a:rPr lang="en-US" baseline="0" dirty="0" smtClean="0"/>
              <a:t>Homework is Exercise 16  Items 5-10 and 16  For Item 8 compute the Pearson r for divorce rate and birth rate  Due Monday.</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Descriptive</a:t>
            </a:r>
            <a:r>
              <a:rPr lang="en-US" baseline="0" dirty="0" smtClean="0"/>
              <a:t> Statistics text outlines a definition formula using summed z scores.  This is the formula typically used by computer programs to compute pearson r.  We will use the computational formula in class, you may use the definition formula as the two are algebraically equivalent and will result in the same value.  </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strong,</a:t>
            </a:r>
            <a:r>
              <a:rPr lang="en-US" baseline="0" dirty="0" smtClean="0"/>
              <a:t> direct relationship…or There is a strong, direct relationship between Vocabulary and Reading.</a:t>
            </a:r>
          </a:p>
          <a:p>
            <a:endParaRPr lang="en-US" baseline="0" dirty="0" smtClean="0"/>
          </a:p>
          <a:p>
            <a:r>
              <a:rPr lang="en-US" baseline="0" dirty="0" smtClean="0"/>
              <a:t>Homework is Exercise 16  Items 5-10 and 16  For Item 8 compute the Pearson r for divorce rate and birth rate  Due Monday.</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Must</a:t>
            </a:r>
            <a:r>
              <a:rPr lang="en-US" baseline="0" dirty="0" smtClean="0"/>
              <a:t> know or compute the M and SD for each variable if not given</a:t>
            </a:r>
            <a:r>
              <a:rPr lang="en-US" baseline="0" smtClean="0"/>
              <a:t>.    </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strong,</a:t>
            </a:r>
            <a:r>
              <a:rPr lang="en-US" baseline="0" dirty="0" smtClean="0"/>
              <a:t> direct relationship…or There is a strong, direct relationship between Vocabulary and Reading.</a:t>
            </a:r>
          </a:p>
          <a:p>
            <a:endParaRPr lang="en-US" baseline="0" dirty="0" smtClean="0"/>
          </a:p>
          <a:p>
            <a:r>
              <a:rPr lang="en-US" baseline="0" dirty="0" smtClean="0"/>
              <a:t>Homework is Exercise 16  Items 5-10 and 16  For Item 8 compute the Pearson r for divorce rate and birth rate  Due Monday.</a:t>
            </a:r>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F53E1D-9DC1-4835-A20F-CF802F917237}" type="datetimeFigureOut">
              <a:rPr lang="en-US" smtClean="0"/>
              <a:pPr/>
              <a:t>3/26/2012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DDE501-7C3D-4F81-9438-A4342079772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53E1D-9DC1-4835-A20F-CF802F917237}" type="datetimeFigureOut">
              <a:rPr lang="en-US" smtClean="0"/>
              <a:pPr/>
              <a:t>3/26/2012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DE501-7C3D-4F81-9438-A4342079772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  #7 and #9  </a:t>
            </a:r>
            <a:endParaRPr lang="en-US" dirty="0"/>
          </a:p>
        </p:txBody>
      </p:sp>
      <p:sp>
        <p:nvSpPr>
          <p:cNvPr id="3" name="Subtitle 2"/>
          <p:cNvSpPr>
            <a:spLocks noGrp="1"/>
          </p:cNvSpPr>
          <p:nvPr>
            <p:ph type="subTitle" idx="1"/>
          </p:nvPr>
        </p:nvSpPr>
        <p:spPr/>
        <p:txBody>
          <a:bodyPr/>
          <a:lstStyle/>
          <a:p>
            <a:r>
              <a:rPr lang="en-US" dirty="0" smtClean="0"/>
              <a:t>Computing </a:t>
            </a:r>
            <a:r>
              <a:rPr lang="en-US" i="1" dirty="0" smtClean="0"/>
              <a:t>r</a:t>
            </a:r>
            <a:endParaRPr lang="en-US"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28" name="Content Placeholder 2"/>
          <p:cNvSpPr txBox="1">
            <a:spLocks/>
          </p:cNvSpPr>
          <p:nvPr/>
        </p:nvSpPr>
        <p:spPr>
          <a:xfrm>
            <a:off x="609600" y="914400"/>
            <a:ext cx="8229600" cy="5257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lang="en-US" sz="2600" u="sng" dirty="0" smtClean="0"/>
              <a:t>5(5090</a:t>
            </a:r>
            <a:r>
              <a:rPr lang="en-US" sz="2600" u="sng" dirty="0"/>
              <a:t>) – (250)(100)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kumimoji="0" lang="en-US" sz="2600" b="0" i="0" strike="noStrike" kern="1200" cap="none" spc="0" normalizeH="0" noProof="0" dirty="0" smtClean="0">
                <a:ln>
                  <a:noFill/>
                </a:ln>
                <a:solidFill>
                  <a:schemeClr val="tx1"/>
                </a:solidFill>
                <a:effectLst/>
                <a:uLnTx/>
                <a:uFillTx/>
                <a:latin typeface="+mn-lt"/>
                <a:ea typeface="+mn-ea"/>
                <a:cs typeface="+mn-cs"/>
              </a:rPr>
              <a:t>  =</a:t>
            </a:r>
          </a:p>
          <a:p>
            <a:pPr marL="342900" lvl="0" indent="-342900">
              <a:spcBef>
                <a:spcPct val="20000"/>
              </a:spcBef>
              <a:defRPr/>
            </a:pPr>
            <a:r>
              <a:rPr lang="en-US" sz="2600" dirty="0" smtClean="0"/>
              <a:t>              [</a:t>
            </a:r>
            <a:r>
              <a:rPr lang="en-US" sz="2600" dirty="0"/>
              <a:t>5(12750) – (250)</a:t>
            </a:r>
            <a:r>
              <a:rPr lang="en-US" sz="2600" baseline="30000" dirty="0"/>
              <a:t>2</a:t>
            </a:r>
            <a:r>
              <a:rPr lang="en-US" sz="2600" dirty="0"/>
              <a:t>] [5(2040) – (100)</a:t>
            </a:r>
            <a:r>
              <a:rPr lang="en-US" sz="2600" baseline="30000" dirty="0"/>
              <a:t>2</a:t>
            </a:r>
            <a:r>
              <a:rPr lang="en-US" sz="2600" dirty="0"/>
              <a:t>]</a:t>
            </a:r>
            <a:r>
              <a:rPr lang="en-US" sz="2600" dirty="0" smtClean="0"/>
              <a:t>   </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25450 – 25000		</a:t>
            </a:r>
            <a:r>
              <a:rPr lang="en-US" sz="2600" dirty="0" smtClean="0"/>
              <a:t>  =</a:t>
            </a:r>
          </a:p>
          <a:p>
            <a:pPr marL="342900" lvl="0" indent="-342900">
              <a:spcBef>
                <a:spcPct val="20000"/>
              </a:spcBef>
              <a:defRPr/>
            </a:pPr>
            <a:r>
              <a:rPr lang="en-US" sz="2600" dirty="0" smtClean="0"/>
              <a:t>               [63750 – 62500] [10200 – 10000]</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450		</a:t>
            </a:r>
            <a:r>
              <a:rPr lang="en-US" sz="2600" dirty="0" smtClean="0"/>
              <a:t>  =</a:t>
            </a:r>
          </a:p>
          <a:p>
            <a:pPr marL="342900" indent="-342900">
              <a:spcBef>
                <a:spcPct val="20000"/>
              </a:spcBef>
              <a:defRPr/>
            </a:pPr>
            <a:r>
              <a:rPr lang="en-US" sz="2600" dirty="0" smtClean="0"/>
              <a:t>                [1250] [200]</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450      </a:t>
            </a:r>
            <a:r>
              <a:rPr lang="en-US" sz="2600" dirty="0" smtClean="0"/>
              <a:t>  =  </a:t>
            </a:r>
            <a:r>
              <a:rPr lang="en-US" sz="2600" u="sng" dirty="0" smtClean="0"/>
              <a:t>        450      </a:t>
            </a:r>
            <a:r>
              <a:rPr lang="en-US" sz="2600" dirty="0" smtClean="0"/>
              <a:t>  = 0.900</a:t>
            </a:r>
          </a:p>
          <a:p>
            <a:pPr marL="342900" lvl="0" indent="-342900">
              <a:spcBef>
                <a:spcPct val="20000"/>
              </a:spcBef>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smtClean="0"/>
              <a:t> 250000               500</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3" name="Group 15"/>
          <p:cNvGrpSpPr>
            <a:grpSpLocks/>
          </p:cNvGrpSpPr>
          <p:nvPr/>
        </p:nvGrpSpPr>
        <p:grpSpPr bwMode="auto">
          <a:xfrm>
            <a:off x="1264920" y="14478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14478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4" name="Group 15"/>
          <p:cNvGrpSpPr>
            <a:grpSpLocks/>
          </p:cNvGrpSpPr>
          <p:nvPr/>
        </p:nvGrpSpPr>
        <p:grpSpPr bwMode="auto">
          <a:xfrm>
            <a:off x="1371600" y="2819400"/>
            <a:ext cx="304800" cy="457200"/>
            <a:chOff x="2448" y="3552"/>
            <a:chExt cx="288" cy="288"/>
          </a:xfrm>
        </p:grpSpPr>
        <p:sp>
          <p:nvSpPr>
            <p:cNvPr id="5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59" name="Line 14"/>
          <p:cNvSpPr>
            <a:spLocks noChangeShapeType="1"/>
          </p:cNvSpPr>
          <p:nvPr/>
        </p:nvSpPr>
        <p:spPr bwMode="auto">
          <a:xfrm>
            <a:off x="1676400" y="28194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5" name="Group 15"/>
          <p:cNvGrpSpPr>
            <a:grpSpLocks/>
          </p:cNvGrpSpPr>
          <p:nvPr/>
        </p:nvGrpSpPr>
        <p:grpSpPr bwMode="auto">
          <a:xfrm>
            <a:off x="1371600" y="4267200"/>
            <a:ext cx="304800" cy="457200"/>
            <a:chOff x="2448" y="3552"/>
            <a:chExt cx="288" cy="288"/>
          </a:xfrm>
        </p:grpSpPr>
        <p:sp>
          <p:nvSpPr>
            <p:cNvPr id="61"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2"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3"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4" name="Line 14"/>
          <p:cNvSpPr>
            <a:spLocks noChangeShapeType="1"/>
          </p:cNvSpPr>
          <p:nvPr/>
        </p:nvSpPr>
        <p:spPr bwMode="auto">
          <a:xfrm>
            <a:off x="1676400" y="4267200"/>
            <a:ext cx="22098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6" name="Group 15"/>
          <p:cNvGrpSpPr>
            <a:grpSpLocks/>
          </p:cNvGrpSpPr>
          <p:nvPr/>
        </p:nvGrpSpPr>
        <p:grpSpPr bwMode="auto">
          <a:xfrm>
            <a:off x="1371600" y="5715000"/>
            <a:ext cx="304800" cy="457200"/>
            <a:chOff x="2448" y="3552"/>
            <a:chExt cx="288" cy="288"/>
          </a:xfrm>
        </p:grpSpPr>
        <p:sp>
          <p:nvSpPr>
            <p:cNvPr id="6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9" name="Line 14"/>
          <p:cNvSpPr>
            <a:spLocks noChangeShapeType="1"/>
          </p:cNvSpPr>
          <p:nvPr/>
        </p:nvSpPr>
        <p:spPr bwMode="auto">
          <a:xfrm>
            <a:off x="1676400" y="5715000"/>
            <a:ext cx="13716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9" grpId="0" animBg="1"/>
      <p:bldP spid="64" grpId="0" animBg="1"/>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#7  Pearson </a:t>
            </a:r>
            <a:r>
              <a:rPr lang="en-US" sz="3200" b="1" i="1" dirty="0" smtClean="0"/>
              <a:t>r</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n(Σxy) – (Σx)(Σy)			</a:t>
            </a:r>
          </a:p>
          <a:p>
            <a:pPr>
              <a:buNone/>
            </a:pPr>
            <a:r>
              <a:rPr lang="en-US" sz="2600" i="1" dirty="0" smtClean="0"/>
              <a:t>		</a:t>
            </a:r>
            <a:r>
              <a:rPr lang="en-US" sz="2600" dirty="0" smtClean="0"/>
              <a:t>[n(Σx</a:t>
            </a:r>
            <a:r>
              <a:rPr lang="en-US" sz="2600" baseline="30000" dirty="0" smtClean="0"/>
              <a:t>2</a:t>
            </a:r>
            <a:r>
              <a:rPr lang="en-US" sz="2600" dirty="0" smtClean="0"/>
              <a:t>) – (Σx)</a:t>
            </a:r>
            <a:r>
              <a:rPr lang="en-US" sz="2600" baseline="30000" dirty="0" smtClean="0"/>
              <a:t>2</a:t>
            </a:r>
            <a:r>
              <a:rPr lang="en-US" sz="2600" dirty="0" smtClean="0"/>
              <a:t>] [n(Σy</a:t>
            </a:r>
            <a:r>
              <a:rPr lang="en-US" sz="2600" baseline="30000" dirty="0" smtClean="0"/>
              <a:t>2</a:t>
            </a:r>
            <a:r>
              <a:rPr lang="en-US" sz="2600" dirty="0" smtClean="0"/>
              <a:t>) – (Σy)</a:t>
            </a:r>
            <a:r>
              <a:rPr lang="en-US" sz="2600" baseline="30000" dirty="0" smtClean="0"/>
              <a:t>2</a:t>
            </a:r>
            <a:r>
              <a:rPr lang="en-US" sz="2600" dirty="0" smtClean="0"/>
              <a:t>]</a:t>
            </a:r>
          </a:p>
          <a:p>
            <a:pPr>
              <a:buNone/>
            </a:pPr>
            <a:endParaRPr lang="en-US" sz="2600" i="1" dirty="0" smtClean="0"/>
          </a:p>
        </p:txBody>
      </p:sp>
      <p:grpSp>
        <p:nvGrpSpPr>
          <p:cNvPr id="4" name="Group 15"/>
          <p:cNvGrpSpPr>
            <a:grpSpLocks/>
          </p:cNvGrpSpPr>
          <p:nvPr/>
        </p:nvGrpSpPr>
        <p:grpSpPr bwMode="auto">
          <a:xfrm>
            <a:off x="1112520" y="1371600"/>
            <a:ext cx="304800" cy="457200"/>
            <a:chOff x="2448" y="3552"/>
            <a:chExt cx="288" cy="288"/>
          </a:xfrm>
        </p:grpSpPr>
        <p:sp>
          <p:nvSpPr>
            <p:cNvPr id="22"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3"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4"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25" name="Line 14"/>
          <p:cNvSpPr>
            <a:spLocks noChangeShapeType="1"/>
          </p:cNvSpPr>
          <p:nvPr/>
        </p:nvSpPr>
        <p:spPr bwMode="auto">
          <a:xfrm>
            <a:off x="1417320" y="1371600"/>
            <a:ext cx="52120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aphicFrame>
        <p:nvGraphicFramePr>
          <p:cNvPr id="27" name="Table 26"/>
          <p:cNvGraphicFramePr>
            <a:graphicFrameLocks noGrp="1"/>
          </p:cNvGraphicFramePr>
          <p:nvPr/>
        </p:nvGraphicFramePr>
        <p:xfrm>
          <a:off x="381000" y="1981200"/>
          <a:ext cx="6299200" cy="1554480"/>
        </p:xfrm>
        <a:graphic>
          <a:graphicData uri="http://schemas.openxmlformats.org/drawingml/2006/table">
            <a:tbl>
              <a:tblPr firstCol="1" bandRow="1">
                <a:tableStyleId>{5C22544A-7EE6-4342-B048-85BDC9FD1C3A}</a:tableStyleId>
              </a:tblPr>
              <a:tblGrid>
                <a:gridCol w="990600"/>
                <a:gridCol w="584200"/>
                <a:gridCol w="787400"/>
                <a:gridCol w="787400"/>
                <a:gridCol w="787400"/>
                <a:gridCol w="787400"/>
                <a:gridCol w="787400"/>
                <a:gridCol w="787400"/>
              </a:tblGrid>
              <a:tr h="627529">
                <a:tc>
                  <a:txBody>
                    <a:bodyPr/>
                    <a:lstStyle/>
                    <a:p>
                      <a:r>
                        <a:rPr lang="en-US" dirty="0" smtClean="0"/>
                        <a:t>X (Math Comp)</a:t>
                      </a:r>
                      <a:endParaRPr lang="en-US" dirty="0"/>
                    </a:p>
                  </a:txBody>
                  <a:tcPr/>
                </a:tc>
                <a:tc>
                  <a:txBody>
                    <a:bodyPr/>
                    <a:lstStyle/>
                    <a:p>
                      <a:r>
                        <a:rPr lang="en-US" dirty="0" smtClean="0"/>
                        <a:t>20</a:t>
                      </a:r>
                      <a:endParaRPr lang="en-US" dirty="0"/>
                    </a:p>
                  </a:txBody>
                  <a:tcPr/>
                </a:tc>
                <a:tc>
                  <a:txBody>
                    <a:bodyPr/>
                    <a:lstStyle/>
                    <a:p>
                      <a:r>
                        <a:rPr lang="en-US" dirty="0" smtClean="0"/>
                        <a:t>10</a:t>
                      </a:r>
                      <a:endParaRPr lang="en-US" dirty="0"/>
                    </a:p>
                  </a:txBody>
                  <a:tcPr/>
                </a:tc>
                <a:tc>
                  <a:txBody>
                    <a:bodyPr/>
                    <a:lstStyle/>
                    <a:p>
                      <a:r>
                        <a:rPr lang="en-US" dirty="0" smtClean="0"/>
                        <a:t>29</a:t>
                      </a:r>
                      <a:endParaRPr lang="en-US" dirty="0"/>
                    </a:p>
                  </a:txBody>
                  <a:tcPr/>
                </a:tc>
                <a:tc>
                  <a:txBody>
                    <a:bodyPr/>
                    <a:lstStyle/>
                    <a:p>
                      <a:r>
                        <a:rPr lang="en-US" dirty="0" smtClean="0"/>
                        <a:t>32</a:t>
                      </a:r>
                      <a:endParaRPr lang="en-US" dirty="0"/>
                    </a:p>
                  </a:txBody>
                  <a:tcPr/>
                </a:tc>
                <a:tc>
                  <a:txBody>
                    <a:bodyPr/>
                    <a:lstStyle/>
                    <a:p>
                      <a:r>
                        <a:rPr lang="en-US" dirty="0" smtClean="0"/>
                        <a:t>39</a:t>
                      </a:r>
                      <a:endParaRPr lang="en-US" dirty="0"/>
                    </a:p>
                  </a:txBody>
                  <a:tcPr/>
                </a:tc>
                <a:tc>
                  <a:txBody>
                    <a:bodyPr/>
                    <a:lstStyle/>
                    <a:p>
                      <a:r>
                        <a:rPr lang="en-US" dirty="0" smtClean="0"/>
                        <a:t>40</a:t>
                      </a:r>
                      <a:endParaRPr lang="en-US" dirty="0"/>
                    </a:p>
                  </a:txBody>
                  <a:tcPr/>
                </a:tc>
                <a:tc>
                  <a:txBody>
                    <a:bodyPr/>
                    <a:lstStyle/>
                    <a:p>
                      <a:r>
                        <a:rPr lang="en-US" dirty="0" smtClean="0"/>
                        <a:t>45</a:t>
                      </a:r>
                      <a:endParaRPr lang="en-US" dirty="0"/>
                    </a:p>
                  </a:txBody>
                  <a:tcPr/>
                </a:tc>
              </a:tr>
              <a:tr h="896471">
                <a:tc>
                  <a:txBody>
                    <a:bodyPr/>
                    <a:lstStyle/>
                    <a:p>
                      <a:r>
                        <a:rPr lang="en-US" dirty="0" smtClean="0"/>
                        <a:t>Y</a:t>
                      </a:r>
                    </a:p>
                    <a:p>
                      <a:r>
                        <a:rPr lang="en-US" dirty="0" smtClean="0"/>
                        <a:t>(Math Reason)</a:t>
                      </a:r>
                      <a:endParaRPr lang="en-US" dirty="0"/>
                    </a:p>
                  </a:txBody>
                  <a:tcPr/>
                </a:tc>
                <a:tc>
                  <a:txBody>
                    <a:bodyPr/>
                    <a:lstStyle/>
                    <a:p>
                      <a:r>
                        <a:rPr lang="en-US" dirty="0" smtClean="0"/>
                        <a:t>10</a:t>
                      </a:r>
                      <a:endParaRPr lang="en-US" dirty="0"/>
                    </a:p>
                  </a:txBody>
                  <a:tcPr/>
                </a:tc>
                <a:tc>
                  <a:txBody>
                    <a:bodyPr/>
                    <a:lstStyle/>
                    <a:p>
                      <a:r>
                        <a:rPr lang="en-US" dirty="0" smtClean="0"/>
                        <a:t>15</a:t>
                      </a:r>
                      <a:endParaRPr lang="en-US" dirty="0"/>
                    </a:p>
                  </a:txBody>
                  <a:tcPr/>
                </a:tc>
                <a:tc>
                  <a:txBody>
                    <a:bodyPr/>
                    <a:lstStyle/>
                    <a:p>
                      <a:r>
                        <a:rPr lang="en-US" dirty="0" smtClean="0"/>
                        <a:t>22</a:t>
                      </a:r>
                      <a:endParaRPr lang="en-US" dirty="0"/>
                    </a:p>
                  </a:txBody>
                  <a:tcPr/>
                </a:tc>
                <a:tc>
                  <a:txBody>
                    <a:bodyPr/>
                    <a:lstStyle/>
                    <a:p>
                      <a:r>
                        <a:rPr lang="en-US" dirty="0" smtClean="0"/>
                        <a:t>28</a:t>
                      </a:r>
                      <a:endParaRPr lang="en-US" dirty="0"/>
                    </a:p>
                  </a:txBody>
                  <a:tcPr/>
                </a:tc>
                <a:tc>
                  <a:txBody>
                    <a:bodyPr/>
                    <a:lstStyle/>
                    <a:p>
                      <a:r>
                        <a:rPr lang="en-US" dirty="0" smtClean="0"/>
                        <a:t>35</a:t>
                      </a:r>
                      <a:endParaRPr lang="en-US" dirty="0"/>
                    </a:p>
                  </a:txBody>
                  <a:tcPr/>
                </a:tc>
                <a:tc>
                  <a:txBody>
                    <a:bodyPr/>
                    <a:lstStyle/>
                    <a:p>
                      <a:r>
                        <a:rPr lang="en-US" dirty="0" smtClean="0"/>
                        <a:t>32</a:t>
                      </a:r>
                      <a:endParaRPr lang="en-US" dirty="0"/>
                    </a:p>
                  </a:txBody>
                  <a:tcPr/>
                </a:tc>
                <a:tc>
                  <a:txBody>
                    <a:bodyPr/>
                    <a:lstStyle/>
                    <a:p>
                      <a:r>
                        <a:rPr lang="en-US" dirty="0" smtClean="0"/>
                        <a:t>39</a:t>
                      </a:r>
                      <a:endParaRPr lang="en-US" dirty="0"/>
                    </a:p>
                  </a:txBody>
                  <a:tcPr/>
                </a:tc>
              </a:tr>
            </a:tbl>
          </a:graphicData>
        </a:graphic>
      </p:graphicFrame>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7</a:t>
            </a:r>
            <a:endParaRPr lang="en-US" sz="2800" dirty="0"/>
          </a:p>
        </p:txBody>
      </p:sp>
      <p:graphicFrame>
        <p:nvGraphicFramePr>
          <p:cNvPr id="26" name="Table 25"/>
          <p:cNvGraphicFramePr>
            <a:graphicFrameLocks noGrp="1"/>
          </p:cNvGraphicFramePr>
          <p:nvPr/>
        </p:nvGraphicFramePr>
        <p:xfrm>
          <a:off x="2362200" y="3102426"/>
          <a:ext cx="6096000" cy="3526974"/>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91886">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XY </a:t>
                      </a:r>
                      <a:endParaRPr lang="en-US" dirty="0"/>
                    </a:p>
                  </a:txBody>
                  <a:tcPr/>
                </a:tc>
                <a:tc>
                  <a:txBody>
                    <a:bodyPr/>
                    <a:lstStyle/>
                    <a:p>
                      <a:pPr algn="ctr"/>
                      <a:r>
                        <a:rPr lang="en-US" dirty="0" smtClean="0"/>
                        <a:t>X</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a:t>
                      </a:r>
                      <a:r>
                        <a:rPr lang="en-US" baseline="30000" dirty="0" smtClean="0"/>
                        <a:t>2</a:t>
                      </a:r>
                    </a:p>
                  </a:txBody>
                  <a:tcPr/>
                </a:tc>
              </a:tr>
              <a:tr h="391886">
                <a:tc>
                  <a:txBody>
                    <a:bodyPr/>
                    <a:lstStyle/>
                    <a:p>
                      <a:pPr algn="ctr"/>
                      <a:r>
                        <a:rPr lang="en-US" dirty="0" smtClean="0"/>
                        <a:t>20</a:t>
                      </a:r>
                      <a:endParaRPr lang="en-US" dirty="0"/>
                    </a:p>
                  </a:txBody>
                  <a:tcPr/>
                </a:tc>
                <a:tc>
                  <a:txBody>
                    <a:bodyPr/>
                    <a:lstStyle/>
                    <a:p>
                      <a:pPr algn="ctr"/>
                      <a:r>
                        <a:rPr lang="en-US" dirty="0" smtClean="0"/>
                        <a:t>10</a:t>
                      </a:r>
                      <a:endParaRPr lang="en-US" dirty="0"/>
                    </a:p>
                  </a:txBody>
                  <a:tcPr/>
                </a:tc>
                <a:tc>
                  <a:txBody>
                    <a:bodyPr/>
                    <a:lstStyle/>
                    <a:p>
                      <a:pPr algn="ctr"/>
                      <a:r>
                        <a:rPr lang="en-US" dirty="0" smtClean="0"/>
                        <a:t>200</a:t>
                      </a:r>
                      <a:endParaRPr lang="en-US" dirty="0"/>
                    </a:p>
                  </a:txBody>
                  <a:tcPr/>
                </a:tc>
                <a:tc>
                  <a:txBody>
                    <a:bodyPr/>
                    <a:lstStyle/>
                    <a:p>
                      <a:pPr algn="ctr"/>
                      <a:r>
                        <a:rPr lang="en-US" dirty="0" smtClean="0"/>
                        <a:t>400</a:t>
                      </a:r>
                      <a:endParaRPr lang="en-US" dirty="0"/>
                    </a:p>
                  </a:txBody>
                  <a:tcPr/>
                </a:tc>
                <a:tc>
                  <a:txBody>
                    <a:bodyPr/>
                    <a:lstStyle/>
                    <a:p>
                      <a:pPr algn="ctr"/>
                      <a:r>
                        <a:rPr lang="en-US" dirty="0" smtClean="0"/>
                        <a:t>100</a:t>
                      </a:r>
                      <a:endParaRPr lang="en-US" dirty="0"/>
                    </a:p>
                  </a:txBody>
                  <a:tcPr/>
                </a:tc>
              </a:tr>
              <a:tr h="391886">
                <a:tc>
                  <a:txBody>
                    <a:bodyPr/>
                    <a:lstStyle/>
                    <a:p>
                      <a:pPr algn="ctr"/>
                      <a:r>
                        <a:rPr lang="en-US" dirty="0" smtClean="0"/>
                        <a:t>10</a:t>
                      </a:r>
                      <a:endParaRPr lang="en-US" dirty="0"/>
                    </a:p>
                  </a:txBody>
                  <a:tcPr/>
                </a:tc>
                <a:tc>
                  <a:txBody>
                    <a:bodyPr/>
                    <a:lstStyle/>
                    <a:p>
                      <a:pPr algn="ctr"/>
                      <a:r>
                        <a:rPr lang="en-US" dirty="0" smtClean="0"/>
                        <a:t>15</a:t>
                      </a:r>
                      <a:endParaRPr lang="en-US" dirty="0"/>
                    </a:p>
                  </a:txBody>
                  <a:tcPr/>
                </a:tc>
                <a:tc>
                  <a:txBody>
                    <a:bodyPr/>
                    <a:lstStyle/>
                    <a:p>
                      <a:pPr algn="ctr"/>
                      <a:r>
                        <a:rPr lang="en-US" dirty="0" smtClean="0"/>
                        <a:t>150</a:t>
                      </a:r>
                      <a:endParaRPr lang="en-US" dirty="0"/>
                    </a:p>
                  </a:txBody>
                  <a:tcPr/>
                </a:tc>
                <a:tc>
                  <a:txBody>
                    <a:bodyPr/>
                    <a:lstStyle/>
                    <a:p>
                      <a:pPr algn="ctr"/>
                      <a:r>
                        <a:rPr lang="en-US" dirty="0" smtClean="0"/>
                        <a:t>100</a:t>
                      </a:r>
                      <a:endParaRPr lang="en-US" dirty="0"/>
                    </a:p>
                  </a:txBody>
                  <a:tcPr/>
                </a:tc>
                <a:tc>
                  <a:txBody>
                    <a:bodyPr/>
                    <a:lstStyle/>
                    <a:p>
                      <a:pPr algn="ctr"/>
                      <a:r>
                        <a:rPr lang="en-US" dirty="0" smtClean="0"/>
                        <a:t>225</a:t>
                      </a:r>
                      <a:endParaRPr lang="en-US" dirty="0"/>
                    </a:p>
                  </a:txBody>
                  <a:tcPr/>
                </a:tc>
              </a:tr>
              <a:tr h="391886">
                <a:tc>
                  <a:txBody>
                    <a:bodyPr/>
                    <a:lstStyle/>
                    <a:p>
                      <a:pPr algn="ctr"/>
                      <a:r>
                        <a:rPr lang="en-US" dirty="0" smtClean="0"/>
                        <a:t>29</a:t>
                      </a:r>
                      <a:endParaRPr lang="en-US" dirty="0"/>
                    </a:p>
                  </a:txBody>
                  <a:tcPr/>
                </a:tc>
                <a:tc>
                  <a:txBody>
                    <a:bodyPr/>
                    <a:lstStyle/>
                    <a:p>
                      <a:pPr algn="ctr"/>
                      <a:r>
                        <a:rPr lang="en-US" dirty="0" smtClean="0"/>
                        <a:t>22</a:t>
                      </a:r>
                      <a:endParaRPr lang="en-US" dirty="0"/>
                    </a:p>
                  </a:txBody>
                  <a:tcPr/>
                </a:tc>
                <a:tc>
                  <a:txBody>
                    <a:bodyPr/>
                    <a:lstStyle/>
                    <a:p>
                      <a:pPr algn="ctr"/>
                      <a:r>
                        <a:rPr lang="en-US" dirty="0" smtClean="0"/>
                        <a:t>638</a:t>
                      </a:r>
                      <a:endParaRPr lang="en-US" dirty="0"/>
                    </a:p>
                  </a:txBody>
                  <a:tcPr/>
                </a:tc>
                <a:tc>
                  <a:txBody>
                    <a:bodyPr/>
                    <a:lstStyle/>
                    <a:p>
                      <a:pPr algn="ctr"/>
                      <a:r>
                        <a:rPr lang="en-US" dirty="0" smtClean="0"/>
                        <a:t>841</a:t>
                      </a:r>
                      <a:endParaRPr lang="en-US" dirty="0"/>
                    </a:p>
                  </a:txBody>
                  <a:tcPr/>
                </a:tc>
                <a:tc>
                  <a:txBody>
                    <a:bodyPr/>
                    <a:lstStyle/>
                    <a:p>
                      <a:pPr algn="ctr"/>
                      <a:r>
                        <a:rPr lang="en-US" dirty="0" smtClean="0"/>
                        <a:t>484</a:t>
                      </a:r>
                      <a:endParaRPr lang="en-US" dirty="0"/>
                    </a:p>
                  </a:txBody>
                  <a:tcPr/>
                </a:tc>
              </a:tr>
              <a:tr h="391886">
                <a:tc>
                  <a:txBody>
                    <a:bodyPr/>
                    <a:lstStyle/>
                    <a:p>
                      <a:pPr algn="ctr"/>
                      <a:r>
                        <a:rPr lang="en-US" dirty="0" smtClean="0"/>
                        <a:t>32</a:t>
                      </a:r>
                      <a:endParaRPr lang="en-US" dirty="0"/>
                    </a:p>
                  </a:txBody>
                  <a:tcPr/>
                </a:tc>
                <a:tc>
                  <a:txBody>
                    <a:bodyPr/>
                    <a:lstStyle/>
                    <a:p>
                      <a:pPr algn="ctr"/>
                      <a:r>
                        <a:rPr lang="en-US" dirty="0" smtClean="0"/>
                        <a:t>28</a:t>
                      </a:r>
                      <a:endParaRPr lang="en-US" dirty="0"/>
                    </a:p>
                  </a:txBody>
                  <a:tcPr/>
                </a:tc>
                <a:tc>
                  <a:txBody>
                    <a:bodyPr/>
                    <a:lstStyle/>
                    <a:p>
                      <a:pPr algn="ctr"/>
                      <a:r>
                        <a:rPr lang="en-US" dirty="0" smtClean="0"/>
                        <a:t>896</a:t>
                      </a:r>
                      <a:endParaRPr lang="en-US" dirty="0"/>
                    </a:p>
                  </a:txBody>
                  <a:tcPr/>
                </a:tc>
                <a:tc>
                  <a:txBody>
                    <a:bodyPr/>
                    <a:lstStyle/>
                    <a:p>
                      <a:pPr algn="ctr"/>
                      <a:r>
                        <a:rPr lang="en-US" dirty="0" smtClean="0"/>
                        <a:t>1024</a:t>
                      </a:r>
                      <a:endParaRPr lang="en-US" dirty="0"/>
                    </a:p>
                  </a:txBody>
                  <a:tcPr/>
                </a:tc>
                <a:tc>
                  <a:txBody>
                    <a:bodyPr/>
                    <a:lstStyle/>
                    <a:p>
                      <a:pPr algn="ctr"/>
                      <a:r>
                        <a:rPr lang="en-US" dirty="0" smtClean="0"/>
                        <a:t>784</a:t>
                      </a:r>
                      <a:endParaRPr lang="en-US" dirty="0"/>
                    </a:p>
                  </a:txBody>
                  <a:tcPr/>
                </a:tc>
              </a:tr>
              <a:tr h="391886">
                <a:tc>
                  <a:txBody>
                    <a:bodyPr/>
                    <a:lstStyle/>
                    <a:p>
                      <a:pPr algn="ctr"/>
                      <a:r>
                        <a:rPr lang="en-US" dirty="0" smtClean="0"/>
                        <a:t>39</a:t>
                      </a:r>
                      <a:endParaRPr lang="en-US" dirty="0"/>
                    </a:p>
                  </a:txBody>
                  <a:tcPr/>
                </a:tc>
                <a:tc>
                  <a:txBody>
                    <a:bodyPr/>
                    <a:lstStyle/>
                    <a:p>
                      <a:pPr algn="ctr"/>
                      <a:r>
                        <a:rPr lang="en-US" dirty="0" smtClean="0"/>
                        <a:t>35</a:t>
                      </a:r>
                      <a:endParaRPr lang="en-US" dirty="0"/>
                    </a:p>
                  </a:txBody>
                  <a:tcPr/>
                </a:tc>
                <a:tc>
                  <a:txBody>
                    <a:bodyPr/>
                    <a:lstStyle/>
                    <a:p>
                      <a:pPr algn="ctr"/>
                      <a:r>
                        <a:rPr lang="en-US" dirty="0" smtClean="0"/>
                        <a:t>1365</a:t>
                      </a:r>
                      <a:endParaRPr lang="en-US" dirty="0"/>
                    </a:p>
                  </a:txBody>
                  <a:tcPr/>
                </a:tc>
                <a:tc>
                  <a:txBody>
                    <a:bodyPr/>
                    <a:lstStyle/>
                    <a:p>
                      <a:pPr algn="ctr"/>
                      <a:r>
                        <a:rPr lang="en-US" dirty="0" smtClean="0"/>
                        <a:t>1521</a:t>
                      </a:r>
                      <a:endParaRPr lang="en-US" dirty="0"/>
                    </a:p>
                  </a:txBody>
                  <a:tcPr/>
                </a:tc>
                <a:tc>
                  <a:txBody>
                    <a:bodyPr/>
                    <a:lstStyle/>
                    <a:p>
                      <a:pPr algn="ctr"/>
                      <a:r>
                        <a:rPr lang="en-US" dirty="0" smtClean="0"/>
                        <a:t>1225</a:t>
                      </a:r>
                      <a:endParaRPr lang="en-US" dirty="0"/>
                    </a:p>
                  </a:txBody>
                  <a:tcPr/>
                </a:tc>
              </a:tr>
              <a:tr h="391886">
                <a:tc>
                  <a:txBody>
                    <a:bodyPr/>
                    <a:lstStyle/>
                    <a:p>
                      <a:pPr algn="ctr"/>
                      <a:r>
                        <a:rPr lang="en-US" dirty="0" smtClean="0"/>
                        <a:t>40</a:t>
                      </a:r>
                      <a:endParaRPr lang="en-US" dirty="0"/>
                    </a:p>
                  </a:txBody>
                  <a:tcPr/>
                </a:tc>
                <a:tc>
                  <a:txBody>
                    <a:bodyPr/>
                    <a:lstStyle/>
                    <a:p>
                      <a:pPr algn="ctr"/>
                      <a:r>
                        <a:rPr lang="en-US" dirty="0" smtClean="0"/>
                        <a:t>32</a:t>
                      </a:r>
                      <a:endParaRPr lang="en-US" dirty="0"/>
                    </a:p>
                  </a:txBody>
                  <a:tcPr/>
                </a:tc>
                <a:tc>
                  <a:txBody>
                    <a:bodyPr/>
                    <a:lstStyle/>
                    <a:p>
                      <a:pPr algn="ctr"/>
                      <a:r>
                        <a:rPr lang="en-US" dirty="0" smtClean="0"/>
                        <a:t>1280</a:t>
                      </a:r>
                      <a:endParaRPr lang="en-US" dirty="0"/>
                    </a:p>
                  </a:txBody>
                  <a:tcPr/>
                </a:tc>
                <a:tc>
                  <a:txBody>
                    <a:bodyPr/>
                    <a:lstStyle/>
                    <a:p>
                      <a:pPr algn="ctr"/>
                      <a:r>
                        <a:rPr lang="en-US" dirty="0" smtClean="0"/>
                        <a:t>1600</a:t>
                      </a:r>
                      <a:endParaRPr lang="en-US" dirty="0"/>
                    </a:p>
                  </a:txBody>
                  <a:tcPr/>
                </a:tc>
                <a:tc>
                  <a:txBody>
                    <a:bodyPr/>
                    <a:lstStyle/>
                    <a:p>
                      <a:pPr algn="ctr"/>
                      <a:r>
                        <a:rPr lang="en-US" dirty="0" smtClean="0"/>
                        <a:t>1024</a:t>
                      </a:r>
                      <a:endParaRPr lang="en-US" dirty="0"/>
                    </a:p>
                  </a:txBody>
                  <a:tcPr/>
                </a:tc>
              </a:tr>
              <a:tr h="391886">
                <a:tc>
                  <a:txBody>
                    <a:bodyPr/>
                    <a:lstStyle/>
                    <a:p>
                      <a:pPr algn="ctr"/>
                      <a:r>
                        <a:rPr lang="en-US" dirty="0" smtClean="0"/>
                        <a:t>45</a:t>
                      </a:r>
                      <a:endParaRPr lang="en-US" dirty="0"/>
                    </a:p>
                  </a:txBody>
                  <a:tcPr/>
                </a:tc>
                <a:tc>
                  <a:txBody>
                    <a:bodyPr/>
                    <a:lstStyle/>
                    <a:p>
                      <a:pPr algn="ctr"/>
                      <a:r>
                        <a:rPr lang="en-US" dirty="0" smtClean="0"/>
                        <a:t>39</a:t>
                      </a:r>
                      <a:endParaRPr lang="en-US" dirty="0"/>
                    </a:p>
                  </a:txBody>
                  <a:tcPr/>
                </a:tc>
                <a:tc>
                  <a:txBody>
                    <a:bodyPr/>
                    <a:lstStyle/>
                    <a:p>
                      <a:pPr algn="ctr"/>
                      <a:r>
                        <a:rPr lang="en-US" dirty="0" smtClean="0"/>
                        <a:t>1755</a:t>
                      </a:r>
                      <a:endParaRPr lang="en-US" dirty="0"/>
                    </a:p>
                  </a:txBody>
                  <a:tcPr/>
                </a:tc>
                <a:tc>
                  <a:txBody>
                    <a:bodyPr/>
                    <a:lstStyle/>
                    <a:p>
                      <a:pPr algn="ctr"/>
                      <a:r>
                        <a:rPr lang="en-US" dirty="0" smtClean="0"/>
                        <a:t>2025</a:t>
                      </a:r>
                      <a:endParaRPr lang="en-US" dirty="0"/>
                    </a:p>
                  </a:txBody>
                  <a:tcPr/>
                </a:tc>
                <a:tc>
                  <a:txBody>
                    <a:bodyPr/>
                    <a:lstStyle/>
                    <a:p>
                      <a:pPr algn="ctr"/>
                      <a:r>
                        <a:rPr lang="en-US" dirty="0" smtClean="0"/>
                        <a:t>1521</a:t>
                      </a:r>
                      <a:endParaRPr lang="en-US" dirty="0"/>
                    </a:p>
                  </a:txBody>
                  <a:tcPr/>
                </a:tc>
              </a:tr>
              <a:tr h="391886">
                <a:tc>
                  <a:txBody>
                    <a:bodyPr/>
                    <a:lstStyle/>
                    <a:p>
                      <a:r>
                        <a:rPr lang="en-US" sz="1800" u="none" dirty="0" smtClean="0"/>
                        <a:t>Σx =  215</a:t>
                      </a:r>
                      <a:endParaRPr lang="en-US" u="none" dirty="0"/>
                    </a:p>
                  </a:txBody>
                  <a:tcPr/>
                </a:tc>
                <a:tc>
                  <a:txBody>
                    <a:bodyPr/>
                    <a:lstStyle/>
                    <a:p>
                      <a:r>
                        <a:rPr lang="en-US" sz="1800" u="none" dirty="0" smtClean="0"/>
                        <a:t>Σy = 181</a:t>
                      </a:r>
                      <a:endParaRPr lang="en-US" dirty="0"/>
                    </a:p>
                  </a:txBody>
                  <a:tcPr/>
                </a:tc>
                <a:tc>
                  <a:txBody>
                    <a:bodyPr/>
                    <a:lstStyle/>
                    <a:p>
                      <a:r>
                        <a:rPr lang="en-US" sz="1800" u="none" dirty="0" smtClean="0"/>
                        <a:t>Σxy = 6284</a:t>
                      </a:r>
                      <a:endParaRPr lang="en-US" dirty="0"/>
                    </a:p>
                  </a:txBody>
                  <a:tcPr/>
                </a:tc>
                <a:tc>
                  <a:txBody>
                    <a:bodyPr/>
                    <a:lstStyle/>
                    <a:p>
                      <a:r>
                        <a:rPr lang="en-US" sz="1800" u="none" dirty="0" smtClean="0"/>
                        <a:t>Σ</a:t>
                      </a:r>
                      <a:r>
                        <a:rPr lang="en-US" dirty="0" smtClean="0"/>
                        <a:t>x</a:t>
                      </a:r>
                      <a:r>
                        <a:rPr lang="en-US" baseline="30000" dirty="0" smtClean="0"/>
                        <a:t>2</a:t>
                      </a:r>
                      <a:r>
                        <a:rPr lang="en-US" sz="1800" u="none" dirty="0" smtClean="0"/>
                        <a:t>= 7511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dirty="0" smtClean="0"/>
                        <a:t>Σ</a:t>
                      </a:r>
                      <a:r>
                        <a:rPr lang="en-US" dirty="0" smtClean="0"/>
                        <a:t>y</a:t>
                      </a:r>
                      <a:r>
                        <a:rPr lang="en-US" baseline="30000" dirty="0" smtClean="0"/>
                        <a:t>2</a:t>
                      </a:r>
                      <a:r>
                        <a:rPr lang="en-US" sz="1800" u="none" dirty="0" smtClean="0"/>
                        <a:t> = 5363</a:t>
                      </a:r>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n(Σxy) – (Σx)(Σy)			</a:t>
            </a:r>
          </a:p>
          <a:p>
            <a:pPr>
              <a:buNone/>
            </a:pPr>
            <a:r>
              <a:rPr lang="en-US" sz="2600" i="1" dirty="0" smtClean="0"/>
              <a:t>		</a:t>
            </a:r>
            <a:r>
              <a:rPr lang="en-US" sz="2600" dirty="0" smtClean="0"/>
              <a:t>[n(Σx</a:t>
            </a:r>
            <a:r>
              <a:rPr lang="en-US" sz="2600" baseline="30000" dirty="0" smtClean="0"/>
              <a:t>2</a:t>
            </a:r>
            <a:r>
              <a:rPr lang="en-US" sz="2600" dirty="0" smtClean="0"/>
              <a:t>) – (Σx)</a:t>
            </a:r>
            <a:r>
              <a:rPr lang="en-US" sz="2600" baseline="30000" dirty="0" smtClean="0"/>
              <a:t>2</a:t>
            </a:r>
            <a:r>
              <a:rPr lang="en-US" sz="2600" dirty="0" smtClean="0"/>
              <a:t>] [n(Σy</a:t>
            </a:r>
            <a:r>
              <a:rPr lang="en-US" sz="2600" baseline="30000" dirty="0" smtClean="0"/>
              <a:t>2</a:t>
            </a:r>
            <a:r>
              <a:rPr lang="en-US" sz="2600" dirty="0" smtClean="0"/>
              <a:t>) – (Σy)</a:t>
            </a:r>
            <a:r>
              <a:rPr lang="en-US" sz="2600" baseline="30000" dirty="0" smtClean="0"/>
              <a:t>2</a:t>
            </a:r>
            <a:r>
              <a:rPr lang="en-US" sz="2600" dirty="0" smtClean="0"/>
              <a:t>]</a:t>
            </a:r>
            <a:endParaRPr lang="en-US" sz="2600" i="1" dirty="0" smtClean="0"/>
          </a:p>
        </p:txBody>
      </p:sp>
      <p:grpSp>
        <p:nvGrpSpPr>
          <p:cNvPr id="4" name="Group 15"/>
          <p:cNvGrpSpPr>
            <a:grpSpLocks/>
          </p:cNvGrpSpPr>
          <p:nvPr/>
        </p:nvGrpSpPr>
        <p:grpSpPr bwMode="auto">
          <a:xfrm>
            <a:off x="1112520" y="1371600"/>
            <a:ext cx="304800" cy="457200"/>
            <a:chOff x="2448" y="3552"/>
            <a:chExt cx="288" cy="288"/>
          </a:xfrm>
        </p:grpSpPr>
        <p:sp>
          <p:nvSpPr>
            <p:cNvPr id="22"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3"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4"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25" name="Line 14"/>
          <p:cNvSpPr>
            <a:spLocks noChangeShapeType="1"/>
          </p:cNvSpPr>
          <p:nvPr/>
        </p:nvSpPr>
        <p:spPr bwMode="auto">
          <a:xfrm>
            <a:off x="1417320" y="1371600"/>
            <a:ext cx="52120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8" name="Content Placeholder 2"/>
          <p:cNvSpPr txBox="1">
            <a:spLocks/>
          </p:cNvSpPr>
          <p:nvPr/>
        </p:nvSpPr>
        <p:spPr>
          <a:xfrm>
            <a:off x="609600" y="5029200"/>
            <a:ext cx="8229600" cy="1295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7(6284) – (215)(181)		</a:t>
            </a:r>
            <a:r>
              <a:rPr kumimoji="0" lang="en-US" sz="2600" b="0" i="0" strike="noStrike" kern="1200" cap="none" spc="0" normalizeH="0" noProof="0" dirty="0" smtClean="0">
                <a:ln>
                  <a:noFill/>
                </a:ln>
                <a:solidFill>
                  <a:schemeClr val="tx1"/>
                </a:solidFill>
                <a:effectLst/>
                <a:uLnTx/>
                <a:uFillTx/>
                <a:latin typeface="+mn-lt"/>
                <a:ea typeface="+mn-ea"/>
                <a:cs typeface="+mn-cs"/>
              </a:rPr>
              <a:t>  </a:t>
            </a:r>
            <a:r>
              <a:rPr lang="en-US" sz="2600" dirty="0" smtClean="0"/>
              <a:t>=</a:t>
            </a:r>
            <a:endParaRPr kumimoji="0" lang="en-US" sz="2600" b="0" i="0"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[7(7511) – (215)</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[7(5363) – (181)</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5" name="Group 15"/>
          <p:cNvGrpSpPr>
            <a:grpSpLocks/>
          </p:cNvGrpSpPr>
          <p:nvPr/>
        </p:nvGrpSpPr>
        <p:grpSpPr bwMode="auto">
          <a:xfrm>
            <a:off x="1264920" y="55626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55626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7</a:t>
            </a:r>
            <a:endParaRPr lang="en-US" sz="2800" dirty="0"/>
          </a:p>
        </p:txBody>
      </p:sp>
      <p:graphicFrame>
        <p:nvGraphicFramePr>
          <p:cNvPr id="18" name="Table 17"/>
          <p:cNvGraphicFramePr>
            <a:graphicFrameLocks noGrp="1"/>
          </p:cNvGraphicFramePr>
          <p:nvPr/>
        </p:nvGraphicFramePr>
        <p:xfrm>
          <a:off x="533400" y="2362200"/>
          <a:ext cx="6096000" cy="195943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91886">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XY </a:t>
                      </a:r>
                      <a:endParaRPr lang="en-US" dirty="0"/>
                    </a:p>
                  </a:txBody>
                  <a:tcPr/>
                </a:tc>
                <a:tc>
                  <a:txBody>
                    <a:bodyPr/>
                    <a:lstStyle/>
                    <a:p>
                      <a:pPr algn="ctr"/>
                      <a:r>
                        <a:rPr lang="en-US" dirty="0" smtClean="0"/>
                        <a:t>X</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a:t>
                      </a:r>
                      <a:r>
                        <a:rPr lang="en-US" baseline="30000" dirty="0" smtClean="0"/>
                        <a:t>2</a:t>
                      </a:r>
                    </a:p>
                  </a:txBody>
                  <a:tcPr/>
                </a:tc>
              </a:tr>
              <a:tr h="391886">
                <a:tc>
                  <a:txBody>
                    <a:bodyPr/>
                    <a:lstStyle/>
                    <a:p>
                      <a:pPr algn="ctr"/>
                      <a:r>
                        <a:rPr lang="en-US" dirty="0" smtClean="0"/>
                        <a:t>20</a:t>
                      </a:r>
                      <a:endParaRPr lang="en-US" dirty="0"/>
                    </a:p>
                  </a:txBody>
                  <a:tcPr/>
                </a:tc>
                <a:tc>
                  <a:txBody>
                    <a:bodyPr/>
                    <a:lstStyle/>
                    <a:p>
                      <a:pPr algn="ctr"/>
                      <a:r>
                        <a:rPr lang="en-US" dirty="0" smtClean="0"/>
                        <a:t>10</a:t>
                      </a:r>
                      <a:endParaRPr lang="en-US" dirty="0"/>
                    </a:p>
                  </a:txBody>
                  <a:tcPr/>
                </a:tc>
                <a:tc>
                  <a:txBody>
                    <a:bodyPr/>
                    <a:lstStyle/>
                    <a:p>
                      <a:pPr algn="ctr"/>
                      <a:r>
                        <a:rPr lang="en-US" dirty="0" smtClean="0"/>
                        <a:t>200</a:t>
                      </a:r>
                      <a:endParaRPr lang="en-US" dirty="0"/>
                    </a:p>
                  </a:txBody>
                  <a:tcPr/>
                </a:tc>
                <a:tc>
                  <a:txBody>
                    <a:bodyPr/>
                    <a:lstStyle/>
                    <a:p>
                      <a:pPr algn="ctr"/>
                      <a:r>
                        <a:rPr lang="en-US" dirty="0" smtClean="0"/>
                        <a:t>400</a:t>
                      </a:r>
                      <a:endParaRPr lang="en-US" dirty="0"/>
                    </a:p>
                  </a:txBody>
                  <a:tcPr/>
                </a:tc>
                <a:tc>
                  <a:txBody>
                    <a:bodyPr/>
                    <a:lstStyle/>
                    <a:p>
                      <a:pPr algn="ctr"/>
                      <a:r>
                        <a:rPr lang="en-US" dirty="0" smtClean="0"/>
                        <a:t>100</a:t>
                      </a:r>
                      <a:endParaRPr lang="en-US" dirty="0"/>
                    </a:p>
                  </a:txBody>
                  <a:tcPr/>
                </a:tc>
              </a:tr>
              <a:tr h="391886">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 </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r h="391886">
                <a:tc>
                  <a:txBody>
                    <a:bodyPr/>
                    <a:lstStyle/>
                    <a:p>
                      <a:pPr algn="ctr"/>
                      <a:r>
                        <a:rPr lang="en-US" dirty="0" smtClean="0"/>
                        <a:t>45</a:t>
                      </a:r>
                      <a:endParaRPr lang="en-US" dirty="0"/>
                    </a:p>
                  </a:txBody>
                  <a:tcPr/>
                </a:tc>
                <a:tc>
                  <a:txBody>
                    <a:bodyPr/>
                    <a:lstStyle/>
                    <a:p>
                      <a:pPr algn="ctr"/>
                      <a:r>
                        <a:rPr lang="en-US" dirty="0" smtClean="0"/>
                        <a:t>39</a:t>
                      </a:r>
                      <a:endParaRPr lang="en-US" dirty="0"/>
                    </a:p>
                  </a:txBody>
                  <a:tcPr/>
                </a:tc>
                <a:tc>
                  <a:txBody>
                    <a:bodyPr/>
                    <a:lstStyle/>
                    <a:p>
                      <a:pPr algn="ctr"/>
                      <a:r>
                        <a:rPr lang="en-US" dirty="0" smtClean="0"/>
                        <a:t>1755</a:t>
                      </a:r>
                      <a:endParaRPr lang="en-US" dirty="0"/>
                    </a:p>
                  </a:txBody>
                  <a:tcPr/>
                </a:tc>
                <a:tc>
                  <a:txBody>
                    <a:bodyPr/>
                    <a:lstStyle/>
                    <a:p>
                      <a:pPr algn="ctr"/>
                      <a:r>
                        <a:rPr lang="en-US" dirty="0" smtClean="0"/>
                        <a:t>2025</a:t>
                      </a:r>
                      <a:endParaRPr lang="en-US" dirty="0"/>
                    </a:p>
                  </a:txBody>
                  <a:tcPr/>
                </a:tc>
                <a:tc>
                  <a:txBody>
                    <a:bodyPr/>
                    <a:lstStyle/>
                    <a:p>
                      <a:pPr algn="ctr"/>
                      <a:r>
                        <a:rPr lang="en-US" dirty="0" smtClean="0"/>
                        <a:t>1521</a:t>
                      </a:r>
                      <a:endParaRPr lang="en-US" dirty="0"/>
                    </a:p>
                  </a:txBody>
                  <a:tcPr/>
                </a:tc>
              </a:tr>
              <a:tr h="391886">
                <a:tc>
                  <a:txBody>
                    <a:bodyPr/>
                    <a:lstStyle/>
                    <a:p>
                      <a:r>
                        <a:rPr lang="en-US" sz="1800" u="none" dirty="0" smtClean="0"/>
                        <a:t>Σx =  215</a:t>
                      </a:r>
                      <a:endParaRPr lang="en-US" u="none" dirty="0"/>
                    </a:p>
                  </a:txBody>
                  <a:tcPr/>
                </a:tc>
                <a:tc>
                  <a:txBody>
                    <a:bodyPr/>
                    <a:lstStyle/>
                    <a:p>
                      <a:r>
                        <a:rPr lang="en-US" sz="1800" u="none" dirty="0" smtClean="0"/>
                        <a:t>Σy = 181</a:t>
                      </a:r>
                      <a:endParaRPr lang="en-US" dirty="0"/>
                    </a:p>
                  </a:txBody>
                  <a:tcPr/>
                </a:tc>
                <a:tc>
                  <a:txBody>
                    <a:bodyPr/>
                    <a:lstStyle/>
                    <a:p>
                      <a:r>
                        <a:rPr lang="en-US" sz="1800" u="none" dirty="0" smtClean="0"/>
                        <a:t>Σxy = 6284</a:t>
                      </a:r>
                      <a:endParaRPr lang="en-US" dirty="0"/>
                    </a:p>
                  </a:txBody>
                  <a:tcPr/>
                </a:tc>
                <a:tc>
                  <a:txBody>
                    <a:bodyPr/>
                    <a:lstStyle/>
                    <a:p>
                      <a:r>
                        <a:rPr lang="en-US" sz="1800" u="none" dirty="0" smtClean="0"/>
                        <a:t>Σ</a:t>
                      </a:r>
                      <a:r>
                        <a:rPr lang="en-US" dirty="0" smtClean="0"/>
                        <a:t>x</a:t>
                      </a:r>
                      <a:r>
                        <a:rPr lang="en-US" baseline="30000" dirty="0" smtClean="0"/>
                        <a:t>2</a:t>
                      </a:r>
                      <a:r>
                        <a:rPr lang="en-US" sz="1800" u="none" dirty="0" smtClean="0"/>
                        <a:t>= 7511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dirty="0" smtClean="0"/>
                        <a:t>Σ</a:t>
                      </a:r>
                      <a:r>
                        <a:rPr lang="en-US" dirty="0" smtClean="0"/>
                        <a:t>y</a:t>
                      </a:r>
                      <a:r>
                        <a:rPr lang="en-US" baseline="30000" dirty="0" smtClean="0"/>
                        <a:t>2</a:t>
                      </a:r>
                      <a:r>
                        <a:rPr lang="en-US" sz="1800" u="none" dirty="0" smtClean="0"/>
                        <a:t> = 5363</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28" name="Content Placeholder 2"/>
          <p:cNvSpPr txBox="1">
            <a:spLocks/>
          </p:cNvSpPr>
          <p:nvPr/>
        </p:nvSpPr>
        <p:spPr>
          <a:xfrm>
            <a:off x="609600" y="914400"/>
            <a:ext cx="8229600" cy="5257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lang="en-US" sz="2600" u="sng" dirty="0"/>
              <a:t> 7(6284) – (215)(181)</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kumimoji="0" lang="en-US" sz="2600" b="0" i="0" strike="noStrike" kern="1200" cap="none" spc="0" normalizeH="0" noProof="0" dirty="0" smtClean="0">
                <a:ln>
                  <a:noFill/>
                </a:ln>
                <a:solidFill>
                  <a:schemeClr val="tx1"/>
                </a:solidFill>
                <a:effectLst/>
                <a:uLnTx/>
                <a:uFillTx/>
                <a:latin typeface="+mn-lt"/>
                <a:ea typeface="+mn-ea"/>
                <a:cs typeface="+mn-cs"/>
              </a:rPr>
              <a:t>  =</a:t>
            </a:r>
          </a:p>
          <a:p>
            <a:pPr marL="342900" lvl="0" indent="-342900">
              <a:spcBef>
                <a:spcPct val="20000"/>
              </a:spcBef>
              <a:defRPr/>
            </a:pPr>
            <a:r>
              <a:rPr lang="en-US" sz="2600" dirty="0" smtClean="0"/>
              <a:t>               </a:t>
            </a:r>
            <a:r>
              <a:rPr lang="en-US" sz="2600" dirty="0"/>
              <a:t>[7(7511) – (215)</a:t>
            </a:r>
            <a:r>
              <a:rPr lang="en-US" sz="2600" baseline="30000" dirty="0"/>
              <a:t>2</a:t>
            </a:r>
            <a:r>
              <a:rPr lang="en-US" sz="2600" dirty="0"/>
              <a:t>] [7(5363) – (181)</a:t>
            </a:r>
            <a:r>
              <a:rPr lang="en-US" sz="2600" baseline="30000" dirty="0"/>
              <a:t>2</a:t>
            </a:r>
            <a:r>
              <a:rPr lang="en-US" sz="2600" dirty="0"/>
              <a:t>]</a:t>
            </a:r>
            <a:r>
              <a:rPr lang="en-US" sz="2600" dirty="0" smtClean="0"/>
              <a:t>   </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43988 – 38915		</a:t>
            </a:r>
            <a:r>
              <a:rPr lang="en-US" sz="2600" dirty="0" smtClean="0"/>
              <a:t>  =</a:t>
            </a:r>
          </a:p>
          <a:p>
            <a:pPr marL="342900" lvl="0" indent="-342900">
              <a:spcBef>
                <a:spcPct val="20000"/>
              </a:spcBef>
              <a:defRPr/>
            </a:pPr>
            <a:r>
              <a:rPr lang="en-US" sz="2600" dirty="0" smtClean="0"/>
              <a:t>               [52577 – 46225] [37541 – 32761]</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5073		</a:t>
            </a:r>
            <a:r>
              <a:rPr lang="en-US" sz="2600" dirty="0" smtClean="0"/>
              <a:t>  =</a:t>
            </a:r>
          </a:p>
          <a:p>
            <a:pPr marL="342900" indent="-342900">
              <a:spcBef>
                <a:spcPct val="20000"/>
              </a:spcBef>
              <a:defRPr/>
            </a:pPr>
            <a:r>
              <a:rPr lang="en-US" sz="2600" dirty="0" smtClean="0"/>
              <a:t>                [6352] [4780]</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5073      </a:t>
            </a:r>
            <a:r>
              <a:rPr lang="en-US" sz="2600" dirty="0" smtClean="0"/>
              <a:t>  =  </a:t>
            </a:r>
            <a:r>
              <a:rPr lang="en-US" sz="2600" u="sng" dirty="0" smtClean="0"/>
              <a:t>    5073      </a:t>
            </a:r>
            <a:r>
              <a:rPr lang="en-US" sz="2600" dirty="0" smtClean="0"/>
              <a:t>  = 0.921</a:t>
            </a:r>
          </a:p>
          <a:p>
            <a:pPr marL="342900" lvl="0" indent="-342900">
              <a:spcBef>
                <a:spcPct val="20000"/>
              </a:spcBef>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smtClean="0"/>
              <a:t> 30362560         5510.22</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3" name="Group 15"/>
          <p:cNvGrpSpPr>
            <a:grpSpLocks/>
          </p:cNvGrpSpPr>
          <p:nvPr/>
        </p:nvGrpSpPr>
        <p:grpSpPr bwMode="auto">
          <a:xfrm>
            <a:off x="1264920" y="14478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14478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4" name="Group 15"/>
          <p:cNvGrpSpPr>
            <a:grpSpLocks/>
          </p:cNvGrpSpPr>
          <p:nvPr/>
        </p:nvGrpSpPr>
        <p:grpSpPr bwMode="auto">
          <a:xfrm>
            <a:off x="1371600" y="2819400"/>
            <a:ext cx="304800" cy="457200"/>
            <a:chOff x="2448" y="3552"/>
            <a:chExt cx="288" cy="288"/>
          </a:xfrm>
        </p:grpSpPr>
        <p:sp>
          <p:nvSpPr>
            <p:cNvPr id="5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59" name="Line 14"/>
          <p:cNvSpPr>
            <a:spLocks noChangeShapeType="1"/>
          </p:cNvSpPr>
          <p:nvPr/>
        </p:nvSpPr>
        <p:spPr bwMode="auto">
          <a:xfrm>
            <a:off x="1676400" y="28194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5" name="Group 15"/>
          <p:cNvGrpSpPr>
            <a:grpSpLocks/>
          </p:cNvGrpSpPr>
          <p:nvPr/>
        </p:nvGrpSpPr>
        <p:grpSpPr bwMode="auto">
          <a:xfrm>
            <a:off x="1371600" y="4267200"/>
            <a:ext cx="304800" cy="457200"/>
            <a:chOff x="2448" y="3552"/>
            <a:chExt cx="288" cy="288"/>
          </a:xfrm>
        </p:grpSpPr>
        <p:sp>
          <p:nvSpPr>
            <p:cNvPr id="61"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2"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3"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4" name="Line 14"/>
          <p:cNvSpPr>
            <a:spLocks noChangeShapeType="1"/>
          </p:cNvSpPr>
          <p:nvPr/>
        </p:nvSpPr>
        <p:spPr bwMode="auto">
          <a:xfrm>
            <a:off x="1676400" y="4267200"/>
            <a:ext cx="22098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6" name="Group 15"/>
          <p:cNvGrpSpPr>
            <a:grpSpLocks/>
          </p:cNvGrpSpPr>
          <p:nvPr/>
        </p:nvGrpSpPr>
        <p:grpSpPr bwMode="auto">
          <a:xfrm>
            <a:off x="1371600" y="5715000"/>
            <a:ext cx="304800" cy="457200"/>
            <a:chOff x="2448" y="3552"/>
            <a:chExt cx="288" cy="288"/>
          </a:xfrm>
        </p:grpSpPr>
        <p:sp>
          <p:nvSpPr>
            <p:cNvPr id="6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9" name="Line 14"/>
          <p:cNvSpPr>
            <a:spLocks noChangeShapeType="1"/>
          </p:cNvSpPr>
          <p:nvPr/>
        </p:nvSpPr>
        <p:spPr bwMode="auto">
          <a:xfrm>
            <a:off x="1676400" y="5715000"/>
            <a:ext cx="13716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9" grpId="0" animBg="1"/>
      <p:bldP spid="64" grpId="0" animBg="1"/>
      <p:bldP spid="6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#9  Pearson </a:t>
            </a:r>
            <a:r>
              <a:rPr lang="en-US" sz="3200" b="1" i="1" dirty="0" smtClean="0"/>
              <a:t>r</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n(Σxy) – (Σx)(Σy)			</a:t>
            </a:r>
          </a:p>
          <a:p>
            <a:pPr>
              <a:buNone/>
            </a:pPr>
            <a:r>
              <a:rPr lang="en-US" sz="2600" i="1" dirty="0" smtClean="0"/>
              <a:t>		</a:t>
            </a:r>
            <a:r>
              <a:rPr lang="en-US" sz="2600" dirty="0" smtClean="0"/>
              <a:t>[n(Σx</a:t>
            </a:r>
            <a:r>
              <a:rPr lang="en-US" sz="2600" baseline="30000" dirty="0" smtClean="0"/>
              <a:t>2</a:t>
            </a:r>
            <a:r>
              <a:rPr lang="en-US" sz="2600" dirty="0" smtClean="0"/>
              <a:t>) – (Σx)</a:t>
            </a:r>
            <a:r>
              <a:rPr lang="en-US" sz="2600" baseline="30000" dirty="0" smtClean="0"/>
              <a:t>2</a:t>
            </a:r>
            <a:r>
              <a:rPr lang="en-US" sz="2600" dirty="0" smtClean="0"/>
              <a:t>] [n(Σy</a:t>
            </a:r>
            <a:r>
              <a:rPr lang="en-US" sz="2600" baseline="30000" dirty="0" smtClean="0"/>
              <a:t>2</a:t>
            </a:r>
            <a:r>
              <a:rPr lang="en-US" sz="2600" dirty="0" smtClean="0"/>
              <a:t>) – (Σy)</a:t>
            </a:r>
            <a:r>
              <a:rPr lang="en-US" sz="2600" baseline="30000" dirty="0" smtClean="0"/>
              <a:t>2</a:t>
            </a:r>
            <a:r>
              <a:rPr lang="en-US" sz="2600" dirty="0" smtClean="0"/>
              <a:t>]</a:t>
            </a:r>
          </a:p>
          <a:p>
            <a:pPr>
              <a:buNone/>
            </a:pPr>
            <a:endParaRPr lang="en-US" sz="2600" i="1" dirty="0" smtClean="0"/>
          </a:p>
        </p:txBody>
      </p:sp>
      <p:grpSp>
        <p:nvGrpSpPr>
          <p:cNvPr id="4" name="Group 15"/>
          <p:cNvGrpSpPr>
            <a:grpSpLocks/>
          </p:cNvGrpSpPr>
          <p:nvPr/>
        </p:nvGrpSpPr>
        <p:grpSpPr bwMode="auto">
          <a:xfrm>
            <a:off x="1112520" y="1371600"/>
            <a:ext cx="304800" cy="457200"/>
            <a:chOff x="2448" y="3552"/>
            <a:chExt cx="288" cy="288"/>
          </a:xfrm>
        </p:grpSpPr>
        <p:sp>
          <p:nvSpPr>
            <p:cNvPr id="22"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3"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4"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25" name="Line 14"/>
          <p:cNvSpPr>
            <a:spLocks noChangeShapeType="1"/>
          </p:cNvSpPr>
          <p:nvPr/>
        </p:nvSpPr>
        <p:spPr bwMode="auto">
          <a:xfrm>
            <a:off x="1417320" y="1371600"/>
            <a:ext cx="52120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aphicFrame>
        <p:nvGraphicFramePr>
          <p:cNvPr id="27" name="Table 26"/>
          <p:cNvGraphicFramePr>
            <a:graphicFrameLocks noGrp="1"/>
          </p:cNvGraphicFramePr>
          <p:nvPr/>
        </p:nvGraphicFramePr>
        <p:xfrm>
          <a:off x="381000" y="1981200"/>
          <a:ext cx="5791200" cy="1536551"/>
        </p:xfrm>
        <a:graphic>
          <a:graphicData uri="http://schemas.openxmlformats.org/drawingml/2006/table">
            <a:tbl>
              <a:tblPr firstCol="1" bandRow="1">
                <a:tableStyleId>{5C22544A-7EE6-4342-B048-85BDC9FD1C3A}</a:tableStyleId>
              </a:tblPr>
              <a:tblGrid>
                <a:gridCol w="1905000"/>
                <a:gridCol w="762000"/>
                <a:gridCol w="762000"/>
                <a:gridCol w="838200"/>
                <a:gridCol w="838200"/>
                <a:gridCol w="685800"/>
              </a:tblGrid>
              <a:tr h="627529">
                <a:tc>
                  <a:txBody>
                    <a:bodyPr/>
                    <a:lstStyle/>
                    <a:p>
                      <a:r>
                        <a:rPr lang="en-US" dirty="0" smtClean="0"/>
                        <a:t>X </a:t>
                      </a:r>
                    </a:p>
                    <a:p>
                      <a:r>
                        <a:rPr lang="en-US" dirty="0" smtClean="0"/>
                        <a:t>(Vocabulary)</a:t>
                      </a:r>
                      <a:endParaRPr lang="en-US" dirty="0"/>
                    </a:p>
                  </a:txBody>
                  <a:tcPr/>
                </a:tc>
                <a:tc>
                  <a:txBody>
                    <a:bodyPr/>
                    <a:lstStyle/>
                    <a:p>
                      <a:r>
                        <a:rPr lang="en-US" dirty="0" smtClean="0"/>
                        <a:t>40</a:t>
                      </a:r>
                      <a:endParaRPr lang="en-US" dirty="0"/>
                    </a:p>
                  </a:txBody>
                  <a:tcPr/>
                </a:tc>
                <a:tc>
                  <a:txBody>
                    <a:bodyPr/>
                    <a:lstStyle/>
                    <a:p>
                      <a:r>
                        <a:rPr lang="en-US" dirty="0" smtClean="0"/>
                        <a:t>45</a:t>
                      </a:r>
                      <a:endParaRPr lang="en-US" dirty="0"/>
                    </a:p>
                  </a:txBody>
                  <a:tcPr/>
                </a:tc>
                <a:tc>
                  <a:txBody>
                    <a:bodyPr/>
                    <a:lstStyle/>
                    <a:p>
                      <a:r>
                        <a:rPr lang="en-US" dirty="0" smtClean="0"/>
                        <a:t>50</a:t>
                      </a:r>
                      <a:endParaRPr lang="en-US" dirty="0"/>
                    </a:p>
                  </a:txBody>
                  <a:tcPr/>
                </a:tc>
                <a:tc>
                  <a:txBody>
                    <a:bodyPr/>
                    <a:lstStyle/>
                    <a:p>
                      <a:r>
                        <a:rPr lang="en-US" dirty="0" smtClean="0"/>
                        <a:t>55</a:t>
                      </a:r>
                      <a:endParaRPr lang="en-US" dirty="0"/>
                    </a:p>
                  </a:txBody>
                  <a:tcPr/>
                </a:tc>
                <a:tc>
                  <a:txBody>
                    <a:bodyPr/>
                    <a:lstStyle/>
                    <a:p>
                      <a:r>
                        <a:rPr lang="en-US" dirty="0" smtClean="0"/>
                        <a:t>60</a:t>
                      </a:r>
                      <a:endParaRPr lang="en-US" dirty="0"/>
                    </a:p>
                  </a:txBody>
                  <a:tcPr/>
                </a:tc>
              </a:tr>
              <a:tr h="896471">
                <a:tc>
                  <a:txBody>
                    <a:bodyPr/>
                    <a:lstStyle/>
                    <a:p>
                      <a:r>
                        <a:rPr lang="en-US" dirty="0" smtClean="0"/>
                        <a:t>Y</a:t>
                      </a:r>
                    </a:p>
                    <a:p>
                      <a:r>
                        <a:rPr lang="en-US" dirty="0" smtClean="0"/>
                        <a:t>(Reading)</a:t>
                      </a:r>
                      <a:endParaRPr lang="en-US" dirty="0"/>
                    </a:p>
                  </a:txBody>
                  <a:tcPr/>
                </a:tc>
                <a:tc>
                  <a:txBody>
                    <a:bodyPr/>
                    <a:lstStyle/>
                    <a:p>
                      <a:r>
                        <a:rPr lang="en-US" dirty="0" smtClean="0"/>
                        <a:t>16</a:t>
                      </a:r>
                      <a:endParaRPr lang="en-US" dirty="0"/>
                    </a:p>
                  </a:txBody>
                  <a:tcPr/>
                </a:tc>
                <a:tc>
                  <a:txBody>
                    <a:bodyPr/>
                    <a:lstStyle/>
                    <a:p>
                      <a:r>
                        <a:rPr lang="en-US" dirty="0" smtClean="0"/>
                        <a:t>20</a:t>
                      </a:r>
                      <a:endParaRPr lang="en-US" dirty="0"/>
                    </a:p>
                  </a:txBody>
                  <a:tcPr/>
                </a:tc>
                <a:tc>
                  <a:txBody>
                    <a:bodyPr/>
                    <a:lstStyle/>
                    <a:p>
                      <a:r>
                        <a:rPr lang="en-US" dirty="0" smtClean="0"/>
                        <a:t>18</a:t>
                      </a:r>
                      <a:endParaRPr lang="en-US" dirty="0"/>
                    </a:p>
                  </a:txBody>
                  <a:tcPr/>
                </a:tc>
                <a:tc>
                  <a:txBody>
                    <a:bodyPr/>
                    <a:lstStyle/>
                    <a:p>
                      <a:r>
                        <a:rPr lang="en-US" dirty="0" smtClean="0"/>
                        <a:t>22</a:t>
                      </a:r>
                      <a:endParaRPr lang="en-US" dirty="0"/>
                    </a:p>
                  </a:txBody>
                  <a:tcPr/>
                </a:tc>
                <a:tc>
                  <a:txBody>
                    <a:bodyPr/>
                    <a:lstStyle/>
                    <a:p>
                      <a:r>
                        <a:rPr lang="en-US" dirty="0" smtClean="0"/>
                        <a:t>24</a:t>
                      </a:r>
                      <a:endParaRPr lang="en-US" dirty="0"/>
                    </a:p>
                  </a:txBody>
                  <a:tcPr/>
                </a:tc>
              </a:tr>
            </a:tbl>
          </a:graphicData>
        </a:graphic>
      </p:graphicFrame>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5</a:t>
            </a:r>
            <a:endParaRPr lang="en-US" sz="2800" dirty="0"/>
          </a:p>
        </p:txBody>
      </p:sp>
      <p:graphicFrame>
        <p:nvGraphicFramePr>
          <p:cNvPr id="26" name="Table 25"/>
          <p:cNvGraphicFramePr>
            <a:graphicFrameLocks noGrp="1"/>
          </p:cNvGraphicFramePr>
          <p:nvPr/>
        </p:nvGraphicFramePr>
        <p:xfrm>
          <a:off x="2362200" y="3733798"/>
          <a:ext cx="6096000" cy="2743202"/>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91886">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XY </a:t>
                      </a:r>
                      <a:endParaRPr lang="en-US" dirty="0"/>
                    </a:p>
                  </a:txBody>
                  <a:tcPr/>
                </a:tc>
                <a:tc>
                  <a:txBody>
                    <a:bodyPr/>
                    <a:lstStyle/>
                    <a:p>
                      <a:pPr algn="ctr"/>
                      <a:r>
                        <a:rPr lang="en-US" dirty="0" smtClean="0"/>
                        <a:t>X</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a:t>
                      </a:r>
                      <a:r>
                        <a:rPr lang="en-US" baseline="30000" dirty="0" smtClean="0"/>
                        <a:t>2</a:t>
                      </a:r>
                    </a:p>
                  </a:txBody>
                  <a:tcPr/>
                </a:tc>
              </a:tr>
              <a:tr h="391886">
                <a:tc>
                  <a:txBody>
                    <a:bodyPr/>
                    <a:lstStyle/>
                    <a:p>
                      <a:pPr algn="ctr"/>
                      <a:r>
                        <a:rPr lang="en-US" dirty="0" smtClean="0"/>
                        <a:t>40</a:t>
                      </a:r>
                      <a:endParaRPr lang="en-US" dirty="0"/>
                    </a:p>
                  </a:txBody>
                  <a:tcPr/>
                </a:tc>
                <a:tc>
                  <a:txBody>
                    <a:bodyPr/>
                    <a:lstStyle/>
                    <a:p>
                      <a:pPr algn="ctr"/>
                      <a:r>
                        <a:rPr lang="en-US" dirty="0" smtClean="0"/>
                        <a:t>16</a:t>
                      </a:r>
                      <a:endParaRPr lang="en-US" dirty="0"/>
                    </a:p>
                  </a:txBody>
                  <a:tcPr/>
                </a:tc>
                <a:tc>
                  <a:txBody>
                    <a:bodyPr/>
                    <a:lstStyle/>
                    <a:p>
                      <a:pPr algn="ctr"/>
                      <a:r>
                        <a:rPr lang="en-US" dirty="0" smtClean="0"/>
                        <a:t>640</a:t>
                      </a:r>
                      <a:endParaRPr lang="en-US" dirty="0"/>
                    </a:p>
                  </a:txBody>
                  <a:tcPr/>
                </a:tc>
                <a:tc>
                  <a:txBody>
                    <a:bodyPr/>
                    <a:lstStyle/>
                    <a:p>
                      <a:pPr algn="ctr"/>
                      <a:r>
                        <a:rPr lang="en-US" dirty="0" smtClean="0"/>
                        <a:t>1600</a:t>
                      </a:r>
                      <a:endParaRPr lang="en-US" dirty="0"/>
                    </a:p>
                  </a:txBody>
                  <a:tcPr/>
                </a:tc>
                <a:tc>
                  <a:txBody>
                    <a:bodyPr/>
                    <a:lstStyle/>
                    <a:p>
                      <a:pPr algn="ctr"/>
                      <a:r>
                        <a:rPr lang="en-US" dirty="0" smtClean="0"/>
                        <a:t>256</a:t>
                      </a:r>
                      <a:endParaRPr lang="en-US" dirty="0"/>
                    </a:p>
                  </a:txBody>
                  <a:tcPr/>
                </a:tc>
              </a:tr>
              <a:tr h="391886">
                <a:tc>
                  <a:txBody>
                    <a:bodyPr/>
                    <a:lstStyle/>
                    <a:p>
                      <a:pPr algn="ctr"/>
                      <a:r>
                        <a:rPr lang="en-US" dirty="0" smtClean="0"/>
                        <a:t>45</a:t>
                      </a:r>
                      <a:endParaRPr lang="en-US" dirty="0"/>
                    </a:p>
                  </a:txBody>
                  <a:tcPr/>
                </a:tc>
                <a:tc>
                  <a:txBody>
                    <a:bodyPr/>
                    <a:lstStyle/>
                    <a:p>
                      <a:pPr algn="ctr"/>
                      <a:r>
                        <a:rPr lang="en-US" dirty="0" smtClean="0"/>
                        <a:t>20</a:t>
                      </a:r>
                      <a:endParaRPr lang="en-US" dirty="0"/>
                    </a:p>
                  </a:txBody>
                  <a:tcPr/>
                </a:tc>
                <a:tc>
                  <a:txBody>
                    <a:bodyPr/>
                    <a:lstStyle/>
                    <a:p>
                      <a:pPr algn="ctr"/>
                      <a:r>
                        <a:rPr lang="en-US" dirty="0" smtClean="0"/>
                        <a:t>900</a:t>
                      </a:r>
                      <a:endParaRPr lang="en-US" dirty="0"/>
                    </a:p>
                  </a:txBody>
                  <a:tcPr/>
                </a:tc>
                <a:tc>
                  <a:txBody>
                    <a:bodyPr/>
                    <a:lstStyle/>
                    <a:p>
                      <a:pPr algn="ctr"/>
                      <a:r>
                        <a:rPr lang="en-US" dirty="0" smtClean="0"/>
                        <a:t>2025</a:t>
                      </a:r>
                      <a:endParaRPr lang="en-US" dirty="0"/>
                    </a:p>
                  </a:txBody>
                  <a:tcPr/>
                </a:tc>
                <a:tc>
                  <a:txBody>
                    <a:bodyPr/>
                    <a:lstStyle/>
                    <a:p>
                      <a:pPr algn="ctr"/>
                      <a:r>
                        <a:rPr lang="en-US" dirty="0" smtClean="0"/>
                        <a:t>400</a:t>
                      </a:r>
                      <a:endParaRPr lang="en-US" dirty="0"/>
                    </a:p>
                  </a:txBody>
                  <a:tcPr/>
                </a:tc>
              </a:tr>
              <a:tr h="391886">
                <a:tc>
                  <a:txBody>
                    <a:bodyPr/>
                    <a:lstStyle/>
                    <a:p>
                      <a:pPr algn="ctr"/>
                      <a:r>
                        <a:rPr lang="en-US" dirty="0" smtClean="0"/>
                        <a:t>50</a:t>
                      </a:r>
                      <a:endParaRPr lang="en-US" dirty="0"/>
                    </a:p>
                  </a:txBody>
                  <a:tcPr/>
                </a:tc>
                <a:tc>
                  <a:txBody>
                    <a:bodyPr/>
                    <a:lstStyle/>
                    <a:p>
                      <a:pPr algn="ctr"/>
                      <a:r>
                        <a:rPr lang="en-US" dirty="0" smtClean="0"/>
                        <a:t>18</a:t>
                      </a:r>
                      <a:endParaRPr lang="en-US" dirty="0"/>
                    </a:p>
                  </a:txBody>
                  <a:tcPr/>
                </a:tc>
                <a:tc>
                  <a:txBody>
                    <a:bodyPr/>
                    <a:lstStyle/>
                    <a:p>
                      <a:pPr algn="ctr"/>
                      <a:r>
                        <a:rPr lang="en-US" dirty="0" smtClean="0"/>
                        <a:t>900</a:t>
                      </a:r>
                      <a:endParaRPr lang="en-US" dirty="0"/>
                    </a:p>
                  </a:txBody>
                  <a:tcPr/>
                </a:tc>
                <a:tc>
                  <a:txBody>
                    <a:bodyPr/>
                    <a:lstStyle/>
                    <a:p>
                      <a:pPr algn="ctr"/>
                      <a:r>
                        <a:rPr lang="en-US" dirty="0" smtClean="0"/>
                        <a:t>2500</a:t>
                      </a:r>
                      <a:endParaRPr lang="en-US" dirty="0"/>
                    </a:p>
                  </a:txBody>
                  <a:tcPr/>
                </a:tc>
                <a:tc>
                  <a:txBody>
                    <a:bodyPr/>
                    <a:lstStyle/>
                    <a:p>
                      <a:pPr algn="ctr"/>
                      <a:r>
                        <a:rPr lang="en-US" dirty="0" smtClean="0"/>
                        <a:t>324</a:t>
                      </a:r>
                      <a:endParaRPr lang="en-US" dirty="0"/>
                    </a:p>
                  </a:txBody>
                  <a:tcPr/>
                </a:tc>
              </a:tr>
              <a:tr h="391886">
                <a:tc>
                  <a:txBody>
                    <a:bodyPr/>
                    <a:lstStyle/>
                    <a:p>
                      <a:pPr algn="ctr"/>
                      <a:r>
                        <a:rPr lang="en-US" dirty="0" smtClean="0"/>
                        <a:t>55</a:t>
                      </a:r>
                      <a:endParaRPr lang="en-US" dirty="0"/>
                    </a:p>
                  </a:txBody>
                  <a:tcPr/>
                </a:tc>
                <a:tc>
                  <a:txBody>
                    <a:bodyPr/>
                    <a:lstStyle/>
                    <a:p>
                      <a:pPr algn="ctr"/>
                      <a:r>
                        <a:rPr lang="en-US" dirty="0" smtClean="0"/>
                        <a:t>22</a:t>
                      </a:r>
                      <a:endParaRPr lang="en-US" dirty="0"/>
                    </a:p>
                  </a:txBody>
                  <a:tcPr/>
                </a:tc>
                <a:tc>
                  <a:txBody>
                    <a:bodyPr/>
                    <a:lstStyle/>
                    <a:p>
                      <a:pPr algn="ctr"/>
                      <a:r>
                        <a:rPr lang="en-US" dirty="0" smtClean="0"/>
                        <a:t>1210</a:t>
                      </a:r>
                      <a:endParaRPr lang="en-US" dirty="0"/>
                    </a:p>
                  </a:txBody>
                  <a:tcPr/>
                </a:tc>
                <a:tc>
                  <a:txBody>
                    <a:bodyPr/>
                    <a:lstStyle/>
                    <a:p>
                      <a:pPr algn="ctr"/>
                      <a:r>
                        <a:rPr lang="en-US" dirty="0" smtClean="0"/>
                        <a:t>3025</a:t>
                      </a:r>
                      <a:endParaRPr lang="en-US" dirty="0"/>
                    </a:p>
                  </a:txBody>
                  <a:tcPr/>
                </a:tc>
                <a:tc>
                  <a:txBody>
                    <a:bodyPr/>
                    <a:lstStyle/>
                    <a:p>
                      <a:pPr algn="ctr"/>
                      <a:r>
                        <a:rPr lang="en-US" dirty="0" smtClean="0"/>
                        <a:t>484</a:t>
                      </a:r>
                      <a:endParaRPr lang="en-US" dirty="0"/>
                    </a:p>
                  </a:txBody>
                  <a:tcPr/>
                </a:tc>
              </a:tr>
              <a:tr h="391886">
                <a:tc>
                  <a:txBody>
                    <a:bodyPr/>
                    <a:lstStyle/>
                    <a:p>
                      <a:pPr algn="ctr"/>
                      <a:r>
                        <a:rPr lang="en-US" dirty="0" smtClean="0"/>
                        <a:t>60</a:t>
                      </a:r>
                      <a:endParaRPr lang="en-US" dirty="0"/>
                    </a:p>
                  </a:txBody>
                  <a:tcPr/>
                </a:tc>
                <a:tc>
                  <a:txBody>
                    <a:bodyPr/>
                    <a:lstStyle/>
                    <a:p>
                      <a:pPr algn="ctr"/>
                      <a:r>
                        <a:rPr lang="en-US" dirty="0" smtClean="0"/>
                        <a:t>24</a:t>
                      </a:r>
                      <a:endParaRPr lang="en-US" dirty="0"/>
                    </a:p>
                  </a:txBody>
                  <a:tcPr/>
                </a:tc>
                <a:tc>
                  <a:txBody>
                    <a:bodyPr/>
                    <a:lstStyle/>
                    <a:p>
                      <a:pPr algn="ctr"/>
                      <a:r>
                        <a:rPr lang="en-US" dirty="0" smtClean="0"/>
                        <a:t>1440</a:t>
                      </a:r>
                      <a:endParaRPr lang="en-US" dirty="0"/>
                    </a:p>
                  </a:txBody>
                  <a:tcPr/>
                </a:tc>
                <a:tc>
                  <a:txBody>
                    <a:bodyPr/>
                    <a:lstStyle/>
                    <a:p>
                      <a:pPr algn="ctr"/>
                      <a:r>
                        <a:rPr lang="en-US" dirty="0" smtClean="0"/>
                        <a:t>3600</a:t>
                      </a:r>
                      <a:endParaRPr lang="en-US" dirty="0"/>
                    </a:p>
                  </a:txBody>
                  <a:tcPr/>
                </a:tc>
                <a:tc>
                  <a:txBody>
                    <a:bodyPr/>
                    <a:lstStyle/>
                    <a:p>
                      <a:pPr algn="ctr"/>
                      <a:r>
                        <a:rPr lang="en-US" dirty="0" smtClean="0"/>
                        <a:t>576</a:t>
                      </a:r>
                      <a:endParaRPr lang="en-US" dirty="0"/>
                    </a:p>
                  </a:txBody>
                  <a:tcPr/>
                </a:tc>
              </a:tr>
              <a:tr h="391886">
                <a:tc>
                  <a:txBody>
                    <a:bodyPr/>
                    <a:lstStyle/>
                    <a:p>
                      <a:r>
                        <a:rPr lang="en-US" sz="1800" u="none" dirty="0" smtClean="0"/>
                        <a:t>Σx =  250</a:t>
                      </a:r>
                      <a:endParaRPr lang="en-US" u="none" dirty="0"/>
                    </a:p>
                  </a:txBody>
                  <a:tcPr/>
                </a:tc>
                <a:tc>
                  <a:txBody>
                    <a:bodyPr/>
                    <a:lstStyle/>
                    <a:p>
                      <a:r>
                        <a:rPr lang="en-US" sz="1800" u="none" dirty="0" smtClean="0"/>
                        <a:t>Σy = 100</a:t>
                      </a:r>
                      <a:endParaRPr lang="en-US" dirty="0"/>
                    </a:p>
                  </a:txBody>
                  <a:tcPr/>
                </a:tc>
                <a:tc>
                  <a:txBody>
                    <a:bodyPr/>
                    <a:lstStyle/>
                    <a:p>
                      <a:r>
                        <a:rPr lang="en-US" sz="1800" u="none" dirty="0" smtClean="0"/>
                        <a:t>Σxy = 5090</a:t>
                      </a:r>
                      <a:endParaRPr lang="en-US" dirty="0"/>
                    </a:p>
                  </a:txBody>
                  <a:tcPr/>
                </a:tc>
                <a:tc>
                  <a:txBody>
                    <a:bodyPr/>
                    <a:lstStyle/>
                    <a:p>
                      <a:r>
                        <a:rPr lang="en-US" sz="1800" u="none" dirty="0" smtClean="0"/>
                        <a:t>Σ</a:t>
                      </a:r>
                      <a:r>
                        <a:rPr lang="en-US" dirty="0" smtClean="0"/>
                        <a:t>x</a:t>
                      </a:r>
                      <a:r>
                        <a:rPr lang="en-US" baseline="30000" dirty="0" smtClean="0"/>
                        <a:t>2</a:t>
                      </a:r>
                      <a:r>
                        <a:rPr lang="en-US" sz="1800" u="none" dirty="0" smtClean="0"/>
                        <a:t>= 12750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dirty="0" smtClean="0"/>
                        <a:t>Σ</a:t>
                      </a:r>
                      <a:r>
                        <a:rPr lang="en-US" dirty="0" smtClean="0"/>
                        <a:t>y</a:t>
                      </a:r>
                      <a:r>
                        <a:rPr lang="en-US" baseline="30000" dirty="0" smtClean="0"/>
                        <a:t>2</a:t>
                      </a:r>
                      <a:r>
                        <a:rPr lang="en-US" sz="1800" u="none" dirty="0" smtClean="0"/>
                        <a:t> = 2040</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n(Σxy) – (Σx)(Σy)			</a:t>
            </a:r>
          </a:p>
          <a:p>
            <a:pPr>
              <a:buNone/>
            </a:pPr>
            <a:r>
              <a:rPr lang="en-US" sz="2600" i="1" dirty="0" smtClean="0"/>
              <a:t>		</a:t>
            </a:r>
            <a:r>
              <a:rPr lang="en-US" sz="2600" dirty="0" smtClean="0"/>
              <a:t>[n(Σx</a:t>
            </a:r>
            <a:r>
              <a:rPr lang="en-US" sz="2600" baseline="30000" dirty="0" smtClean="0"/>
              <a:t>2</a:t>
            </a:r>
            <a:r>
              <a:rPr lang="en-US" sz="2600" dirty="0" smtClean="0"/>
              <a:t>) – (Σx)</a:t>
            </a:r>
            <a:r>
              <a:rPr lang="en-US" sz="2600" baseline="30000" dirty="0" smtClean="0"/>
              <a:t>2</a:t>
            </a:r>
            <a:r>
              <a:rPr lang="en-US" sz="2600" dirty="0" smtClean="0"/>
              <a:t>] [n(Σy</a:t>
            </a:r>
            <a:r>
              <a:rPr lang="en-US" sz="2600" baseline="30000" dirty="0" smtClean="0"/>
              <a:t>2</a:t>
            </a:r>
            <a:r>
              <a:rPr lang="en-US" sz="2600" dirty="0" smtClean="0"/>
              <a:t>) – (Σy)</a:t>
            </a:r>
            <a:r>
              <a:rPr lang="en-US" sz="2600" baseline="30000" dirty="0" smtClean="0"/>
              <a:t>2</a:t>
            </a:r>
            <a:r>
              <a:rPr lang="en-US" sz="2600" dirty="0" smtClean="0"/>
              <a:t>]</a:t>
            </a:r>
            <a:endParaRPr lang="en-US" sz="2600" i="1" dirty="0" smtClean="0"/>
          </a:p>
        </p:txBody>
      </p:sp>
      <p:grpSp>
        <p:nvGrpSpPr>
          <p:cNvPr id="4" name="Group 15"/>
          <p:cNvGrpSpPr>
            <a:grpSpLocks/>
          </p:cNvGrpSpPr>
          <p:nvPr/>
        </p:nvGrpSpPr>
        <p:grpSpPr bwMode="auto">
          <a:xfrm>
            <a:off x="1112520" y="1371600"/>
            <a:ext cx="304800" cy="457200"/>
            <a:chOff x="2448" y="3552"/>
            <a:chExt cx="288" cy="288"/>
          </a:xfrm>
        </p:grpSpPr>
        <p:sp>
          <p:nvSpPr>
            <p:cNvPr id="22"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3"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4"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25" name="Line 14"/>
          <p:cNvSpPr>
            <a:spLocks noChangeShapeType="1"/>
          </p:cNvSpPr>
          <p:nvPr/>
        </p:nvSpPr>
        <p:spPr bwMode="auto">
          <a:xfrm>
            <a:off x="1417320" y="1371600"/>
            <a:ext cx="52120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8" name="Content Placeholder 2"/>
          <p:cNvSpPr txBox="1">
            <a:spLocks/>
          </p:cNvSpPr>
          <p:nvPr/>
        </p:nvSpPr>
        <p:spPr>
          <a:xfrm>
            <a:off x="609600" y="5029200"/>
            <a:ext cx="8229600" cy="1295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5(5090) – (</a:t>
            </a:r>
            <a:r>
              <a:rPr lang="en-US" sz="2600" u="sng" dirty="0" smtClean="0"/>
              <a:t>250</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)(100)		</a:t>
            </a:r>
            <a:r>
              <a:rPr kumimoji="0" lang="en-US" sz="2600" b="0" i="0" strike="noStrike" kern="1200" cap="none" spc="0" normalizeH="0" noProof="0" dirty="0" smtClean="0">
                <a:ln>
                  <a:noFill/>
                </a:ln>
                <a:solidFill>
                  <a:schemeClr val="tx1"/>
                </a:solidFill>
                <a:effectLst/>
                <a:uLnTx/>
                <a:uFillTx/>
                <a:latin typeface="+mn-lt"/>
                <a:ea typeface="+mn-ea"/>
                <a:cs typeface="+mn-cs"/>
              </a:rPr>
              <a:t>  </a:t>
            </a:r>
            <a:r>
              <a:rPr lang="en-US" sz="2600" dirty="0" smtClean="0"/>
              <a:t>=</a:t>
            </a:r>
            <a:endParaRPr kumimoji="0" lang="en-US" sz="2600" b="0" i="0"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lang="en-US" sz="2600" dirty="0"/>
              <a:t>5</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(12750) – (250)</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a:t>5</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(2040) – (100)</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5" name="Group 15"/>
          <p:cNvGrpSpPr>
            <a:grpSpLocks/>
          </p:cNvGrpSpPr>
          <p:nvPr/>
        </p:nvGrpSpPr>
        <p:grpSpPr bwMode="auto">
          <a:xfrm>
            <a:off x="1264920" y="55626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55626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7</a:t>
            </a:r>
            <a:endParaRPr lang="en-US" sz="2800" dirty="0"/>
          </a:p>
        </p:txBody>
      </p:sp>
      <p:graphicFrame>
        <p:nvGraphicFramePr>
          <p:cNvPr id="18" name="Table 17"/>
          <p:cNvGraphicFramePr>
            <a:graphicFrameLocks noGrp="1"/>
          </p:cNvGraphicFramePr>
          <p:nvPr/>
        </p:nvGraphicFramePr>
        <p:xfrm>
          <a:off x="533400" y="2362200"/>
          <a:ext cx="6096000" cy="195943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91886">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XY </a:t>
                      </a:r>
                      <a:endParaRPr lang="en-US" dirty="0"/>
                    </a:p>
                  </a:txBody>
                  <a:tcPr/>
                </a:tc>
                <a:tc>
                  <a:txBody>
                    <a:bodyPr/>
                    <a:lstStyle/>
                    <a:p>
                      <a:pPr algn="ctr"/>
                      <a:r>
                        <a:rPr lang="en-US" dirty="0" smtClean="0"/>
                        <a:t>X</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a:t>
                      </a:r>
                      <a:r>
                        <a:rPr lang="en-US" baseline="30000" dirty="0" smtClean="0"/>
                        <a:t>2</a:t>
                      </a:r>
                    </a:p>
                  </a:txBody>
                  <a:tcPr/>
                </a:tc>
              </a:tr>
              <a:tr h="391886">
                <a:tc>
                  <a:txBody>
                    <a:bodyPr/>
                    <a:lstStyle/>
                    <a:p>
                      <a:pPr algn="ctr"/>
                      <a:r>
                        <a:rPr lang="en-US" dirty="0" smtClean="0"/>
                        <a:t>40</a:t>
                      </a:r>
                      <a:endParaRPr lang="en-US" dirty="0"/>
                    </a:p>
                  </a:txBody>
                  <a:tcPr/>
                </a:tc>
                <a:tc>
                  <a:txBody>
                    <a:bodyPr/>
                    <a:lstStyle/>
                    <a:p>
                      <a:pPr algn="ctr"/>
                      <a:r>
                        <a:rPr lang="en-US" dirty="0" smtClean="0"/>
                        <a:t>16</a:t>
                      </a:r>
                      <a:endParaRPr lang="en-US" dirty="0"/>
                    </a:p>
                  </a:txBody>
                  <a:tcPr/>
                </a:tc>
                <a:tc>
                  <a:txBody>
                    <a:bodyPr/>
                    <a:lstStyle/>
                    <a:p>
                      <a:pPr algn="ctr"/>
                      <a:r>
                        <a:rPr lang="en-US" dirty="0" smtClean="0"/>
                        <a:t>640</a:t>
                      </a:r>
                      <a:endParaRPr lang="en-US" dirty="0"/>
                    </a:p>
                  </a:txBody>
                  <a:tcPr/>
                </a:tc>
                <a:tc>
                  <a:txBody>
                    <a:bodyPr/>
                    <a:lstStyle/>
                    <a:p>
                      <a:pPr algn="ctr"/>
                      <a:r>
                        <a:rPr lang="en-US" dirty="0" smtClean="0"/>
                        <a:t>1600</a:t>
                      </a:r>
                      <a:endParaRPr lang="en-US" dirty="0"/>
                    </a:p>
                  </a:txBody>
                  <a:tcPr/>
                </a:tc>
                <a:tc>
                  <a:txBody>
                    <a:bodyPr/>
                    <a:lstStyle/>
                    <a:p>
                      <a:pPr algn="ctr"/>
                      <a:r>
                        <a:rPr lang="en-US" dirty="0" smtClean="0"/>
                        <a:t>256</a:t>
                      </a:r>
                      <a:endParaRPr lang="en-US" dirty="0"/>
                    </a:p>
                  </a:txBody>
                  <a:tcPr/>
                </a:tc>
              </a:tr>
              <a:tr h="391886">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 </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r h="391886">
                <a:tc>
                  <a:txBody>
                    <a:bodyPr/>
                    <a:lstStyle/>
                    <a:p>
                      <a:pPr algn="ctr"/>
                      <a:r>
                        <a:rPr lang="en-US" dirty="0" smtClean="0"/>
                        <a:t>60</a:t>
                      </a:r>
                      <a:endParaRPr lang="en-US" dirty="0"/>
                    </a:p>
                  </a:txBody>
                  <a:tcPr/>
                </a:tc>
                <a:tc>
                  <a:txBody>
                    <a:bodyPr/>
                    <a:lstStyle/>
                    <a:p>
                      <a:pPr algn="ctr"/>
                      <a:r>
                        <a:rPr lang="en-US" dirty="0" smtClean="0"/>
                        <a:t>24</a:t>
                      </a:r>
                      <a:endParaRPr lang="en-US" dirty="0"/>
                    </a:p>
                  </a:txBody>
                  <a:tcPr/>
                </a:tc>
                <a:tc>
                  <a:txBody>
                    <a:bodyPr/>
                    <a:lstStyle/>
                    <a:p>
                      <a:pPr algn="ctr"/>
                      <a:r>
                        <a:rPr lang="en-US" dirty="0" smtClean="0"/>
                        <a:t>1440</a:t>
                      </a:r>
                      <a:endParaRPr lang="en-US" dirty="0"/>
                    </a:p>
                  </a:txBody>
                  <a:tcPr/>
                </a:tc>
                <a:tc>
                  <a:txBody>
                    <a:bodyPr/>
                    <a:lstStyle/>
                    <a:p>
                      <a:pPr algn="ctr"/>
                      <a:r>
                        <a:rPr lang="en-US" dirty="0" smtClean="0"/>
                        <a:t>3600</a:t>
                      </a:r>
                      <a:endParaRPr lang="en-US" dirty="0"/>
                    </a:p>
                  </a:txBody>
                  <a:tcPr/>
                </a:tc>
                <a:tc>
                  <a:txBody>
                    <a:bodyPr/>
                    <a:lstStyle/>
                    <a:p>
                      <a:pPr algn="ctr"/>
                      <a:r>
                        <a:rPr lang="en-US" dirty="0" smtClean="0"/>
                        <a:t>576</a:t>
                      </a:r>
                      <a:endParaRPr lang="en-US" dirty="0"/>
                    </a:p>
                  </a:txBody>
                  <a:tcPr/>
                </a:tc>
              </a:tr>
              <a:tr h="391886">
                <a:tc>
                  <a:txBody>
                    <a:bodyPr/>
                    <a:lstStyle/>
                    <a:p>
                      <a:r>
                        <a:rPr lang="en-US" sz="1800" u="none" dirty="0" smtClean="0"/>
                        <a:t>Σx =  250</a:t>
                      </a:r>
                      <a:endParaRPr lang="en-US" u="none" dirty="0"/>
                    </a:p>
                  </a:txBody>
                  <a:tcPr/>
                </a:tc>
                <a:tc>
                  <a:txBody>
                    <a:bodyPr/>
                    <a:lstStyle/>
                    <a:p>
                      <a:r>
                        <a:rPr lang="en-US" sz="1800" u="none" dirty="0" smtClean="0"/>
                        <a:t>Σy = 100</a:t>
                      </a:r>
                      <a:endParaRPr lang="en-US" dirty="0"/>
                    </a:p>
                  </a:txBody>
                  <a:tcPr/>
                </a:tc>
                <a:tc>
                  <a:txBody>
                    <a:bodyPr/>
                    <a:lstStyle/>
                    <a:p>
                      <a:r>
                        <a:rPr lang="en-US" sz="1800" u="none" dirty="0" smtClean="0"/>
                        <a:t>Σxy = 5090</a:t>
                      </a:r>
                      <a:endParaRPr lang="en-US" dirty="0"/>
                    </a:p>
                  </a:txBody>
                  <a:tcPr/>
                </a:tc>
                <a:tc>
                  <a:txBody>
                    <a:bodyPr/>
                    <a:lstStyle/>
                    <a:p>
                      <a:r>
                        <a:rPr lang="en-US" sz="1800" u="none" dirty="0" smtClean="0"/>
                        <a:t>Σ</a:t>
                      </a:r>
                      <a:r>
                        <a:rPr lang="en-US" dirty="0" smtClean="0"/>
                        <a:t>x</a:t>
                      </a:r>
                      <a:r>
                        <a:rPr lang="en-US" baseline="30000" dirty="0" smtClean="0"/>
                        <a:t>2</a:t>
                      </a:r>
                      <a:r>
                        <a:rPr lang="en-US" sz="1800" u="none" dirty="0" smtClean="0"/>
                        <a:t>= 12750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dirty="0" smtClean="0"/>
                        <a:t>Σ</a:t>
                      </a:r>
                      <a:r>
                        <a:rPr lang="en-US" dirty="0" smtClean="0"/>
                        <a:t>y</a:t>
                      </a:r>
                      <a:r>
                        <a:rPr lang="en-US" baseline="30000" dirty="0" smtClean="0"/>
                        <a:t>2</a:t>
                      </a:r>
                      <a:r>
                        <a:rPr lang="en-US" sz="1800" u="none" dirty="0" smtClean="0"/>
                        <a:t> = 2040</a:t>
                      </a:r>
                      <a:endParaRPr lang="en-US"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28" name="Content Placeholder 2"/>
          <p:cNvSpPr txBox="1">
            <a:spLocks/>
          </p:cNvSpPr>
          <p:nvPr/>
        </p:nvSpPr>
        <p:spPr>
          <a:xfrm>
            <a:off x="609600" y="914400"/>
            <a:ext cx="8229600" cy="5257800"/>
          </a:xfrm>
          <a:prstGeom prst="rect">
            <a:avLst/>
          </a:prstGeom>
        </p:spPr>
        <p:txBody>
          <a:bodyPr vert="horz" lIns="91440" tIns="45720" rIns="91440" bIns="45720" rtlCol="0">
            <a:normAutofit/>
          </a:bodyPr>
          <a:lstStyle/>
          <a:p>
            <a:pPr marL="342900" lvl="0" indent="-342900">
              <a:spcBef>
                <a:spcPct val="20000"/>
              </a:spcBef>
              <a:buFont typeface="Arial" pitchFamily="34" charset="0"/>
              <a:buChar char="•"/>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lang="en-US" sz="2600" u="sng" dirty="0" smtClean="0"/>
              <a:t>5(5090</a:t>
            </a:r>
            <a:r>
              <a:rPr lang="en-US" sz="2600" u="sng" dirty="0"/>
              <a:t>) – (250)(100)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a:t>
            </a:r>
            <a:r>
              <a:rPr kumimoji="0" lang="en-US" sz="2600" b="0" i="0" strike="noStrike" kern="1200" cap="none" spc="0" normalizeH="0" noProof="0" dirty="0" smtClean="0">
                <a:ln>
                  <a:noFill/>
                </a:ln>
                <a:solidFill>
                  <a:schemeClr val="tx1"/>
                </a:solidFill>
                <a:effectLst/>
                <a:uLnTx/>
                <a:uFillTx/>
                <a:latin typeface="+mn-lt"/>
                <a:ea typeface="+mn-ea"/>
                <a:cs typeface="+mn-cs"/>
              </a:rPr>
              <a:t>  =</a:t>
            </a:r>
          </a:p>
          <a:p>
            <a:pPr marL="342900" lvl="0" indent="-342900">
              <a:spcBef>
                <a:spcPct val="20000"/>
              </a:spcBef>
              <a:defRPr/>
            </a:pPr>
            <a:r>
              <a:rPr lang="en-US" sz="2600" dirty="0" smtClean="0"/>
              <a:t>              [</a:t>
            </a:r>
            <a:r>
              <a:rPr lang="en-US" sz="2600" dirty="0"/>
              <a:t>5(12750) – (250)</a:t>
            </a:r>
            <a:r>
              <a:rPr lang="en-US" sz="2600" baseline="30000" dirty="0"/>
              <a:t>2</a:t>
            </a:r>
            <a:r>
              <a:rPr lang="en-US" sz="2600" dirty="0"/>
              <a:t>] [5(2040) – (100)</a:t>
            </a:r>
            <a:r>
              <a:rPr lang="en-US" sz="2600" baseline="30000" dirty="0"/>
              <a:t>2</a:t>
            </a:r>
            <a:r>
              <a:rPr lang="en-US" sz="2600" dirty="0"/>
              <a:t>]</a:t>
            </a:r>
            <a:r>
              <a:rPr lang="en-US" sz="2600" dirty="0" smtClean="0"/>
              <a:t>   </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25450 – 25000		</a:t>
            </a:r>
            <a:r>
              <a:rPr lang="en-US" sz="2600" dirty="0" smtClean="0"/>
              <a:t>  =</a:t>
            </a:r>
          </a:p>
          <a:p>
            <a:pPr marL="342900" lvl="0" indent="-342900">
              <a:spcBef>
                <a:spcPct val="20000"/>
              </a:spcBef>
              <a:defRPr/>
            </a:pPr>
            <a:r>
              <a:rPr lang="en-US" sz="2600" dirty="0" smtClean="0"/>
              <a:t>               [63750 – 62500] [10200 – 10000]</a:t>
            </a:r>
            <a:endParaRPr lang="en-US" sz="2600"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450		</a:t>
            </a:r>
            <a:r>
              <a:rPr lang="en-US" sz="2600" dirty="0" smtClean="0"/>
              <a:t>  =</a:t>
            </a:r>
          </a:p>
          <a:p>
            <a:pPr marL="342900" indent="-342900">
              <a:spcBef>
                <a:spcPct val="20000"/>
              </a:spcBef>
              <a:defRPr/>
            </a:pPr>
            <a:r>
              <a:rPr lang="en-US" sz="2600" dirty="0" smtClean="0"/>
              <a:t>                [1250] [200]</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600" b="0" i="0" strike="noStrike" kern="1200" cap="none" spc="0" normalizeH="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defRPr/>
            </a:pPr>
            <a:r>
              <a:rPr lang="en-US" sz="2600" i="1" dirty="0" smtClean="0"/>
              <a:t>r</a:t>
            </a:r>
            <a:r>
              <a:rPr lang="en-US" sz="2600" dirty="0" smtClean="0"/>
              <a:t> = 	 </a:t>
            </a:r>
            <a:r>
              <a:rPr lang="en-US" sz="2600" u="sng" dirty="0" smtClean="0"/>
              <a:t>     450      </a:t>
            </a:r>
            <a:r>
              <a:rPr lang="en-US" sz="2600" dirty="0" smtClean="0"/>
              <a:t>  =  </a:t>
            </a:r>
            <a:r>
              <a:rPr lang="en-US" sz="2600" u="sng" dirty="0" smtClean="0"/>
              <a:t>        450      </a:t>
            </a:r>
            <a:r>
              <a:rPr lang="en-US" sz="2600" dirty="0" smtClean="0"/>
              <a:t>  = 0.900</a:t>
            </a:r>
          </a:p>
          <a:p>
            <a:pPr marL="342900" lvl="0" indent="-342900">
              <a:spcBef>
                <a:spcPct val="20000"/>
              </a:spcBef>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smtClean="0"/>
              <a:t> 250000               500</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3" name="Group 15"/>
          <p:cNvGrpSpPr>
            <a:grpSpLocks/>
          </p:cNvGrpSpPr>
          <p:nvPr/>
        </p:nvGrpSpPr>
        <p:grpSpPr bwMode="auto">
          <a:xfrm>
            <a:off x="1264920" y="14478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14478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4" name="Group 15"/>
          <p:cNvGrpSpPr>
            <a:grpSpLocks/>
          </p:cNvGrpSpPr>
          <p:nvPr/>
        </p:nvGrpSpPr>
        <p:grpSpPr bwMode="auto">
          <a:xfrm>
            <a:off x="1371600" y="2819400"/>
            <a:ext cx="304800" cy="457200"/>
            <a:chOff x="2448" y="3552"/>
            <a:chExt cx="288" cy="288"/>
          </a:xfrm>
        </p:grpSpPr>
        <p:sp>
          <p:nvSpPr>
            <p:cNvPr id="5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5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59" name="Line 14"/>
          <p:cNvSpPr>
            <a:spLocks noChangeShapeType="1"/>
          </p:cNvSpPr>
          <p:nvPr/>
        </p:nvSpPr>
        <p:spPr bwMode="auto">
          <a:xfrm>
            <a:off x="1676400" y="28194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5" name="Group 15"/>
          <p:cNvGrpSpPr>
            <a:grpSpLocks/>
          </p:cNvGrpSpPr>
          <p:nvPr/>
        </p:nvGrpSpPr>
        <p:grpSpPr bwMode="auto">
          <a:xfrm>
            <a:off x="1371600" y="4267200"/>
            <a:ext cx="304800" cy="457200"/>
            <a:chOff x="2448" y="3552"/>
            <a:chExt cx="288" cy="288"/>
          </a:xfrm>
        </p:grpSpPr>
        <p:sp>
          <p:nvSpPr>
            <p:cNvPr id="61"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2"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3"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4" name="Line 14"/>
          <p:cNvSpPr>
            <a:spLocks noChangeShapeType="1"/>
          </p:cNvSpPr>
          <p:nvPr/>
        </p:nvSpPr>
        <p:spPr bwMode="auto">
          <a:xfrm>
            <a:off x="1676400" y="4267200"/>
            <a:ext cx="22098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nvGrpSpPr>
          <p:cNvPr id="6" name="Group 15"/>
          <p:cNvGrpSpPr>
            <a:grpSpLocks/>
          </p:cNvGrpSpPr>
          <p:nvPr/>
        </p:nvGrpSpPr>
        <p:grpSpPr bwMode="auto">
          <a:xfrm>
            <a:off x="1371600" y="5715000"/>
            <a:ext cx="304800" cy="457200"/>
            <a:chOff x="2448" y="3552"/>
            <a:chExt cx="288" cy="288"/>
          </a:xfrm>
        </p:grpSpPr>
        <p:sp>
          <p:nvSpPr>
            <p:cNvPr id="66"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7"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68"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69" name="Line 14"/>
          <p:cNvSpPr>
            <a:spLocks noChangeShapeType="1"/>
          </p:cNvSpPr>
          <p:nvPr/>
        </p:nvSpPr>
        <p:spPr bwMode="auto">
          <a:xfrm>
            <a:off x="1676400" y="5715000"/>
            <a:ext cx="137160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9" grpId="0" animBg="1"/>
      <p:bldP spid="64" grpId="0" animBg="1"/>
      <p:bldP spid="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#9  Pearson </a:t>
            </a:r>
            <a:r>
              <a:rPr lang="en-US" sz="3200" b="1" i="1" dirty="0" smtClean="0"/>
              <a:t>r  definition formula</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Σ(</a:t>
            </a:r>
            <a:r>
              <a:rPr lang="en-US" sz="2600" u="sng" dirty="0" err="1" smtClean="0"/>
              <a:t>z</a:t>
            </a:r>
            <a:r>
              <a:rPr lang="en-US" sz="2600" u="sng" baseline="-25000" dirty="0" err="1" smtClean="0"/>
              <a:t>x</a:t>
            </a:r>
            <a:r>
              <a:rPr lang="en-US" sz="2600" u="sng" dirty="0" err="1" smtClean="0"/>
              <a:t>z</a:t>
            </a:r>
            <a:r>
              <a:rPr lang="en-US" sz="2600" u="sng" baseline="-25000" dirty="0" err="1" smtClean="0"/>
              <a:t>y</a:t>
            </a:r>
            <a:r>
              <a:rPr lang="en-US" sz="2600" u="sng" dirty="0" smtClean="0"/>
              <a:t>)   </a:t>
            </a:r>
            <a:r>
              <a:rPr lang="en-US" sz="2600" dirty="0" smtClean="0"/>
              <a:t>=   </a:t>
            </a:r>
            <a:r>
              <a:rPr lang="en-US" sz="2600" u="sng" dirty="0" smtClean="0"/>
              <a:t>4.48  </a:t>
            </a:r>
            <a:r>
              <a:rPr lang="en-US" sz="2600" dirty="0" smtClean="0"/>
              <a:t>=  .900  </a:t>
            </a:r>
            <a:r>
              <a:rPr lang="en-US" sz="2600" u="sng" dirty="0" smtClean="0"/>
              <a:t> </a:t>
            </a:r>
          </a:p>
          <a:p>
            <a:pPr>
              <a:buNone/>
            </a:pPr>
            <a:r>
              <a:rPr lang="en-US" sz="2600" i="1" dirty="0" smtClean="0"/>
              <a:t>		</a:t>
            </a:r>
            <a:r>
              <a:rPr lang="en-US" sz="2600" i="1" dirty="0"/>
              <a:t> </a:t>
            </a:r>
            <a:r>
              <a:rPr lang="en-US" sz="2600" i="1" dirty="0" smtClean="0"/>
              <a:t>          </a:t>
            </a:r>
            <a:r>
              <a:rPr lang="en-US" sz="2600" dirty="0" smtClean="0"/>
              <a:t>n                  5</a:t>
            </a:r>
          </a:p>
          <a:p>
            <a:pPr>
              <a:buNone/>
            </a:pPr>
            <a:endParaRPr lang="en-US" sz="2600" i="1" dirty="0" smtClean="0"/>
          </a:p>
        </p:txBody>
      </p:sp>
      <p:graphicFrame>
        <p:nvGraphicFramePr>
          <p:cNvPr id="27" name="Table 26"/>
          <p:cNvGraphicFramePr>
            <a:graphicFrameLocks noGrp="1"/>
          </p:cNvGraphicFramePr>
          <p:nvPr/>
        </p:nvGraphicFramePr>
        <p:xfrm>
          <a:off x="381000" y="1981200"/>
          <a:ext cx="6476998" cy="1536551"/>
        </p:xfrm>
        <a:graphic>
          <a:graphicData uri="http://schemas.openxmlformats.org/drawingml/2006/table">
            <a:tbl>
              <a:tblPr firstCol="1" bandRow="1">
                <a:tableStyleId>{5C22544A-7EE6-4342-B048-85BDC9FD1C3A}</a:tableStyleId>
              </a:tblPr>
              <a:tblGrid>
                <a:gridCol w="1447800"/>
                <a:gridCol w="609600"/>
                <a:gridCol w="685800"/>
                <a:gridCol w="762000"/>
                <a:gridCol w="685800"/>
                <a:gridCol w="762000"/>
                <a:gridCol w="1523998"/>
              </a:tblGrid>
              <a:tr h="627529">
                <a:tc>
                  <a:txBody>
                    <a:bodyPr/>
                    <a:lstStyle/>
                    <a:p>
                      <a:r>
                        <a:rPr lang="en-US" dirty="0" smtClean="0"/>
                        <a:t>X </a:t>
                      </a:r>
                    </a:p>
                    <a:p>
                      <a:r>
                        <a:rPr lang="en-US" dirty="0" smtClean="0"/>
                        <a:t>(Vocabulary)</a:t>
                      </a:r>
                      <a:endParaRPr lang="en-US" dirty="0"/>
                    </a:p>
                  </a:txBody>
                  <a:tcPr/>
                </a:tc>
                <a:tc>
                  <a:txBody>
                    <a:bodyPr/>
                    <a:lstStyle/>
                    <a:p>
                      <a:r>
                        <a:rPr lang="en-US" dirty="0" smtClean="0"/>
                        <a:t>40</a:t>
                      </a:r>
                      <a:endParaRPr lang="en-US" dirty="0"/>
                    </a:p>
                  </a:txBody>
                  <a:tcPr/>
                </a:tc>
                <a:tc>
                  <a:txBody>
                    <a:bodyPr/>
                    <a:lstStyle/>
                    <a:p>
                      <a:r>
                        <a:rPr lang="en-US" dirty="0" smtClean="0"/>
                        <a:t>45</a:t>
                      </a:r>
                      <a:endParaRPr lang="en-US" dirty="0"/>
                    </a:p>
                  </a:txBody>
                  <a:tcPr/>
                </a:tc>
                <a:tc>
                  <a:txBody>
                    <a:bodyPr/>
                    <a:lstStyle/>
                    <a:p>
                      <a:r>
                        <a:rPr lang="en-US" dirty="0" smtClean="0"/>
                        <a:t>50</a:t>
                      </a:r>
                      <a:endParaRPr lang="en-US" dirty="0"/>
                    </a:p>
                  </a:txBody>
                  <a:tcPr/>
                </a:tc>
                <a:tc>
                  <a:txBody>
                    <a:bodyPr/>
                    <a:lstStyle/>
                    <a:p>
                      <a:r>
                        <a:rPr lang="en-US" dirty="0" smtClean="0"/>
                        <a:t>55</a:t>
                      </a:r>
                      <a:endParaRPr lang="en-US" dirty="0"/>
                    </a:p>
                  </a:txBody>
                  <a:tcPr/>
                </a:tc>
                <a:tc>
                  <a:txBody>
                    <a:bodyPr/>
                    <a:lstStyle/>
                    <a:p>
                      <a:r>
                        <a:rPr lang="en-US" dirty="0" smtClean="0"/>
                        <a:t>60</a:t>
                      </a:r>
                      <a:endParaRPr lang="en-US" dirty="0"/>
                    </a:p>
                  </a:txBody>
                  <a:tcPr/>
                </a:tc>
                <a:tc>
                  <a:txBody>
                    <a:bodyPr/>
                    <a:lstStyle/>
                    <a:p>
                      <a:r>
                        <a:rPr lang="en-US" dirty="0" smtClean="0"/>
                        <a:t>M = 50.00</a:t>
                      </a:r>
                    </a:p>
                    <a:p>
                      <a:r>
                        <a:rPr lang="en-US" dirty="0" smtClean="0"/>
                        <a:t>SD = 7.07</a:t>
                      </a:r>
                      <a:endParaRPr lang="en-US" dirty="0"/>
                    </a:p>
                  </a:txBody>
                  <a:tcPr/>
                </a:tc>
              </a:tr>
              <a:tr h="896471">
                <a:tc>
                  <a:txBody>
                    <a:bodyPr/>
                    <a:lstStyle/>
                    <a:p>
                      <a:r>
                        <a:rPr lang="en-US" dirty="0" smtClean="0"/>
                        <a:t>Y</a:t>
                      </a:r>
                    </a:p>
                    <a:p>
                      <a:r>
                        <a:rPr lang="en-US" dirty="0" smtClean="0"/>
                        <a:t>(Reading)</a:t>
                      </a:r>
                      <a:endParaRPr lang="en-US" dirty="0"/>
                    </a:p>
                  </a:txBody>
                  <a:tcPr/>
                </a:tc>
                <a:tc>
                  <a:txBody>
                    <a:bodyPr/>
                    <a:lstStyle/>
                    <a:p>
                      <a:r>
                        <a:rPr lang="en-US" dirty="0" smtClean="0"/>
                        <a:t>16</a:t>
                      </a:r>
                      <a:endParaRPr lang="en-US" dirty="0"/>
                    </a:p>
                  </a:txBody>
                  <a:tcPr/>
                </a:tc>
                <a:tc>
                  <a:txBody>
                    <a:bodyPr/>
                    <a:lstStyle/>
                    <a:p>
                      <a:r>
                        <a:rPr lang="en-US" dirty="0" smtClean="0"/>
                        <a:t>20</a:t>
                      </a:r>
                      <a:endParaRPr lang="en-US" dirty="0"/>
                    </a:p>
                  </a:txBody>
                  <a:tcPr/>
                </a:tc>
                <a:tc>
                  <a:txBody>
                    <a:bodyPr/>
                    <a:lstStyle/>
                    <a:p>
                      <a:r>
                        <a:rPr lang="en-US" dirty="0" smtClean="0"/>
                        <a:t>18</a:t>
                      </a:r>
                      <a:endParaRPr lang="en-US" dirty="0"/>
                    </a:p>
                  </a:txBody>
                  <a:tcPr/>
                </a:tc>
                <a:tc>
                  <a:txBody>
                    <a:bodyPr/>
                    <a:lstStyle/>
                    <a:p>
                      <a:r>
                        <a:rPr lang="en-US" dirty="0" smtClean="0"/>
                        <a:t>22</a:t>
                      </a:r>
                      <a:endParaRPr lang="en-US" dirty="0"/>
                    </a:p>
                  </a:txBody>
                  <a:tcPr/>
                </a:tc>
                <a:tc>
                  <a:txBody>
                    <a:bodyPr/>
                    <a:lstStyle/>
                    <a:p>
                      <a:r>
                        <a:rPr lang="en-US" dirty="0" smtClean="0"/>
                        <a:t>24</a:t>
                      </a:r>
                      <a:endParaRPr lang="en-US" dirty="0"/>
                    </a:p>
                  </a:txBody>
                  <a:tcPr/>
                </a:tc>
                <a:tc>
                  <a:txBody>
                    <a:bodyPr/>
                    <a:lstStyle/>
                    <a:p>
                      <a:r>
                        <a:rPr lang="en-US" dirty="0" smtClean="0"/>
                        <a:t>M = 20.00</a:t>
                      </a:r>
                    </a:p>
                    <a:p>
                      <a:r>
                        <a:rPr lang="en-US" dirty="0" smtClean="0"/>
                        <a:t>SD = 2.83</a:t>
                      </a:r>
                      <a:endParaRPr lang="en-US" dirty="0"/>
                    </a:p>
                  </a:txBody>
                  <a:tcPr/>
                </a:tc>
              </a:tr>
            </a:tbl>
          </a:graphicData>
        </a:graphic>
      </p:graphicFrame>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5</a:t>
            </a:r>
          </a:p>
        </p:txBody>
      </p:sp>
      <p:graphicFrame>
        <p:nvGraphicFramePr>
          <p:cNvPr id="26" name="Table 25"/>
          <p:cNvGraphicFramePr>
            <a:graphicFrameLocks noGrp="1"/>
          </p:cNvGraphicFramePr>
          <p:nvPr/>
        </p:nvGraphicFramePr>
        <p:xfrm>
          <a:off x="228600" y="3733798"/>
          <a:ext cx="8610599" cy="2743202"/>
        </p:xfrm>
        <a:graphic>
          <a:graphicData uri="http://schemas.openxmlformats.org/drawingml/2006/table">
            <a:tbl>
              <a:tblPr firstRow="1" bandRow="1">
                <a:tableStyleId>{5C22544A-7EE6-4342-B048-85BDC9FD1C3A}</a:tableStyleId>
              </a:tblPr>
              <a:tblGrid>
                <a:gridCol w="708467"/>
                <a:gridCol w="2339533"/>
                <a:gridCol w="533400"/>
                <a:gridCol w="2413321"/>
                <a:gridCol w="2615878"/>
              </a:tblGrid>
              <a:tr h="391886">
                <a:tc>
                  <a:txBody>
                    <a:bodyPr/>
                    <a:lstStyle/>
                    <a:p>
                      <a:pPr algn="ctr"/>
                      <a:r>
                        <a:rPr lang="en-US" dirty="0" smtClean="0"/>
                        <a:t>X</a:t>
                      </a:r>
                      <a:endParaRPr lang="en-US" dirty="0"/>
                    </a:p>
                  </a:txBody>
                  <a:tcPr/>
                </a:tc>
                <a:tc>
                  <a:txBody>
                    <a:bodyPr/>
                    <a:lstStyle/>
                    <a:p>
                      <a:pPr algn="ctr"/>
                      <a:r>
                        <a:rPr lang="en-US" sz="1800" u="sng" dirty="0" err="1" smtClean="0"/>
                        <a:t>z</a:t>
                      </a:r>
                      <a:r>
                        <a:rPr lang="en-US" sz="1800" u="sng" baseline="-25000" dirty="0" err="1" smtClean="0"/>
                        <a:t>x</a:t>
                      </a:r>
                      <a:endParaRPr lang="en-US" dirty="0"/>
                    </a:p>
                  </a:txBody>
                  <a:tcPr/>
                </a:tc>
                <a:tc>
                  <a:txBody>
                    <a:bodyPr/>
                    <a:lstStyle/>
                    <a:p>
                      <a:pPr algn="ctr"/>
                      <a:r>
                        <a:rPr lang="en-US" dirty="0" smtClean="0"/>
                        <a:t>Y</a:t>
                      </a:r>
                      <a:endParaRPr lang="en-US" dirty="0"/>
                    </a:p>
                  </a:txBody>
                  <a:tcPr/>
                </a:tc>
                <a:tc>
                  <a:txBody>
                    <a:bodyPr/>
                    <a:lstStyle/>
                    <a:p>
                      <a:pPr algn="ctr"/>
                      <a:r>
                        <a:rPr lang="en-US" sz="1800" u="sng" dirty="0" err="1" smtClean="0"/>
                        <a:t>z</a:t>
                      </a:r>
                      <a:r>
                        <a:rPr lang="en-US" sz="1800" u="sng" baseline="-25000" dirty="0" err="1" smtClean="0"/>
                        <a:t>y</a:t>
                      </a:r>
                      <a:endParaRPr lang="en-US" baseline="30000" dirty="0"/>
                    </a:p>
                  </a:txBody>
                  <a:tcPr/>
                </a:tc>
                <a:tc>
                  <a:txBody>
                    <a:bodyPr/>
                    <a:lstStyle/>
                    <a:p>
                      <a:pPr algn="ctr"/>
                      <a:r>
                        <a:rPr lang="en-US" sz="1800" u="sng" dirty="0" err="1" smtClean="0"/>
                        <a:t>z</a:t>
                      </a:r>
                      <a:r>
                        <a:rPr lang="en-US" sz="1800" u="sng" baseline="-25000" dirty="0" err="1" smtClean="0"/>
                        <a:t>x</a:t>
                      </a:r>
                      <a:r>
                        <a:rPr lang="en-US" sz="1800" u="sng" dirty="0" err="1" smtClean="0"/>
                        <a:t>z</a:t>
                      </a:r>
                      <a:r>
                        <a:rPr lang="en-US" sz="1800" u="sng" baseline="-25000" dirty="0" err="1" smtClean="0"/>
                        <a:t>y</a:t>
                      </a:r>
                      <a:endParaRPr lang="en-US" baseline="30000" dirty="0"/>
                    </a:p>
                  </a:txBody>
                  <a:tcPr/>
                </a:tc>
              </a:tr>
              <a:tr h="391886">
                <a:tc>
                  <a:txBody>
                    <a:bodyPr/>
                    <a:lstStyle/>
                    <a:p>
                      <a:pPr algn="ctr"/>
                      <a:r>
                        <a:rPr lang="en-US" dirty="0" smtClean="0"/>
                        <a:t>40</a:t>
                      </a:r>
                      <a:endParaRPr lang="en-US" dirty="0"/>
                    </a:p>
                  </a:txBody>
                  <a:tcPr/>
                </a:tc>
                <a:tc>
                  <a:txBody>
                    <a:bodyPr/>
                    <a:lstStyle/>
                    <a:p>
                      <a:pPr algn="ctr"/>
                      <a:r>
                        <a:rPr lang="en-US" dirty="0" smtClean="0"/>
                        <a:t>40 – 50/7.07 = - 1.41</a:t>
                      </a:r>
                      <a:endParaRPr lang="en-US" dirty="0"/>
                    </a:p>
                  </a:txBody>
                  <a:tcPr/>
                </a:tc>
                <a:tc>
                  <a:txBody>
                    <a:bodyPr/>
                    <a:lstStyle/>
                    <a:p>
                      <a:pPr algn="ctr"/>
                      <a:r>
                        <a:rPr lang="en-US" dirty="0" smtClean="0"/>
                        <a:t>16</a:t>
                      </a:r>
                      <a:endParaRPr lang="en-US" dirty="0"/>
                    </a:p>
                  </a:txBody>
                  <a:tcPr/>
                </a:tc>
                <a:tc>
                  <a:txBody>
                    <a:bodyPr/>
                    <a:lstStyle/>
                    <a:p>
                      <a:pPr algn="ctr"/>
                      <a:r>
                        <a:rPr lang="en-US" dirty="0" smtClean="0"/>
                        <a:t>16 – 20/2.83 = - 1.41</a:t>
                      </a:r>
                      <a:endParaRPr lang="en-US" dirty="0"/>
                    </a:p>
                  </a:txBody>
                  <a:tcPr/>
                </a:tc>
                <a:tc>
                  <a:txBody>
                    <a:bodyPr/>
                    <a:lstStyle/>
                    <a:p>
                      <a:pPr algn="ctr"/>
                      <a:r>
                        <a:rPr lang="en-US" dirty="0" smtClean="0"/>
                        <a:t>1.99</a:t>
                      </a:r>
                      <a:endParaRPr lang="en-US" dirty="0"/>
                    </a:p>
                  </a:txBody>
                  <a:tcPr/>
                </a:tc>
              </a:tr>
              <a:tr h="391886">
                <a:tc>
                  <a:txBody>
                    <a:bodyPr/>
                    <a:lstStyle/>
                    <a:p>
                      <a:pPr algn="ctr"/>
                      <a:r>
                        <a:rPr lang="en-US" dirty="0" smtClean="0"/>
                        <a:t>45</a:t>
                      </a:r>
                      <a:endParaRPr lang="en-US" dirty="0"/>
                    </a:p>
                  </a:txBody>
                  <a:tcPr/>
                </a:tc>
                <a:tc>
                  <a:txBody>
                    <a:bodyPr/>
                    <a:lstStyle/>
                    <a:p>
                      <a:pPr algn="ctr"/>
                      <a:r>
                        <a:rPr lang="en-US" dirty="0" smtClean="0"/>
                        <a:t>45 – 50/7.07 = - 0.71</a:t>
                      </a:r>
                      <a:endParaRPr lang="en-US" dirty="0"/>
                    </a:p>
                  </a:txBody>
                  <a:tcPr/>
                </a:tc>
                <a:tc>
                  <a:txBody>
                    <a:bodyPr/>
                    <a:lstStyle/>
                    <a:p>
                      <a:pPr algn="ctr"/>
                      <a:r>
                        <a:rPr lang="en-US" dirty="0" smtClean="0"/>
                        <a:t>20</a:t>
                      </a:r>
                      <a:endParaRPr lang="en-US" dirty="0"/>
                    </a:p>
                  </a:txBody>
                  <a:tcPr/>
                </a:tc>
                <a:tc>
                  <a:txBody>
                    <a:bodyPr/>
                    <a:lstStyle/>
                    <a:p>
                      <a:pPr algn="ctr"/>
                      <a:r>
                        <a:rPr lang="en-US" dirty="0" smtClean="0"/>
                        <a:t>20 – 20/2.83 = 0</a:t>
                      </a:r>
                      <a:endParaRPr lang="en-US" dirty="0"/>
                    </a:p>
                  </a:txBody>
                  <a:tcPr/>
                </a:tc>
                <a:tc>
                  <a:txBody>
                    <a:bodyPr/>
                    <a:lstStyle/>
                    <a:p>
                      <a:pPr algn="ctr"/>
                      <a:r>
                        <a:rPr lang="en-US" dirty="0" smtClean="0"/>
                        <a:t>0</a:t>
                      </a:r>
                      <a:endParaRPr lang="en-US" dirty="0"/>
                    </a:p>
                  </a:txBody>
                  <a:tcPr/>
                </a:tc>
              </a:tr>
              <a:tr h="391886">
                <a:tc>
                  <a:txBody>
                    <a:bodyPr/>
                    <a:lstStyle/>
                    <a:p>
                      <a:pPr algn="ctr"/>
                      <a:r>
                        <a:rPr lang="en-US" dirty="0" smtClean="0"/>
                        <a:t>50</a:t>
                      </a:r>
                      <a:endParaRPr lang="en-US" dirty="0"/>
                    </a:p>
                  </a:txBody>
                  <a:tcPr/>
                </a:tc>
                <a:tc>
                  <a:txBody>
                    <a:bodyPr/>
                    <a:lstStyle/>
                    <a:p>
                      <a:pPr algn="ctr"/>
                      <a:r>
                        <a:rPr lang="en-US" dirty="0" smtClean="0"/>
                        <a:t>50 – 50/7.07 = 0</a:t>
                      </a:r>
                      <a:endParaRPr lang="en-US" dirty="0"/>
                    </a:p>
                  </a:txBody>
                  <a:tcPr/>
                </a:tc>
                <a:tc>
                  <a:txBody>
                    <a:bodyPr/>
                    <a:lstStyle/>
                    <a:p>
                      <a:pPr algn="ctr"/>
                      <a:r>
                        <a:rPr lang="en-US" dirty="0" smtClean="0"/>
                        <a:t>18</a:t>
                      </a:r>
                      <a:endParaRPr lang="en-US" dirty="0"/>
                    </a:p>
                  </a:txBody>
                  <a:tcPr/>
                </a:tc>
                <a:tc>
                  <a:txBody>
                    <a:bodyPr/>
                    <a:lstStyle/>
                    <a:p>
                      <a:pPr algn="ctr"/>
                      <a:r>
                        <a:rPr lang="en-US" dirty="0" smtClean="0"/>
                        <a:t>18 – 20/2.83 = - 0.71</a:t>
                      </a:r>
                      <a:endParaRPr lang="en-US" dirty="0"/>
                    </a:p>
                  </a:txBody>
                  <a:tcPr/>
                </a:tc>
                <a:tc>
                  <a:txBody>
                    <a:bodyPr/>
                    <a:lstStyle/>
                    <a:p>
                      <a:pPr algn="ctr"/>
                      <a:r>
                        <a:rPr lang="en-US" dirty="0" smtClean="0"/>
                        <a:t>0</a:t>
                      </a:r>
                      <a:endParaRPr lang="en-US" dirty="0"/>
                    </a:p>
                  </a:txBody>
                  <a:tcPr/>
                </a:tc>
              </a:tr>
              <a:tr h="391886">
                <a:tc>
                  <a:txBody>
                    <a:bodyPr/>
                    <a:lstStyle/>
                    <a:p>
                      <a:pPr algn="ctr"/>
                      <a:r>
                        <a:rPr lang="en-US" dirty="0" smtClean="0"/>
                        <a:t>55</a:t>
                      </a:r>
                      <a:endParaRPr lang="en-US" dirty="0"/>
                    </a:p>
                  </a:txBody>
                  <a:tcPr/>
                </a:tc>
                <a:tc>
                  <a:txBody>
                    <a:bodyPr/>
                    <a:lstStyle/>
                    <a:p>
                      <a:pPr algn="ctr"/>
                      <a:r>
                        <a:rPr lang="en-US" dirty="0" smtClean="0"/>
                        <a:t>55 – 50/7.07 = 0.71</a:t>
                      </a:r>
                      <a:endParaRPr lang="en-US" dirty="0"/>
                    </a:p>
                  </a:txBody>
                  <a:tcPr/>
                </a:tc>
                <a:tc>
                  <a:txBody>
                    <a:bodyPr/>
                    <a:lstStyle/>
                    <a:p>
                      <a:pPr algn="ctr"/>
                      <a:r>
                        <a:rPr lang="en-US" dirty="0" smtClean="0"/>
                        <a:t>22</a:t>
                      </a:r>
                      <a:endParaRPr lang="en-US" dirty="0"/>
                    </a:p>
                  </a:txBody>
                  <a:tcPr/>
                </a:tc>
                <a:tc>
                  <a:txBody>
                    <a:bodyPr/>
                    <a:lstStyle/>
                    <a:p>
                      <a:pPr algn="ctr"/>
                      <a:r>
                        <a:rPr lang="en-US" dirty="0" smtClean="0"/>
                        <a:t>22 – 20/2.83 = 0.71</a:t>
                      </a:r>
                      <a:endParaRPr lang="en-US" dirty="0"/>
                    </a:p>
                  </a:txBody>
                  <a:tcPr/>
                </a:tc>
                <a:tc>
                  <a:txBody>
                    <a:bodyPr/>
                    <a:lstStyle/>
                    <a:p>
                      <a:pPr algn="ctr"/>
                      <a:r>
                        <a:rPr lang="en-US" dirty="0" smtClean="0"/>
                        <a:t>0.50</a:t>
                      </a:r>
                      <a:endParaRPr lang="en-US" dirty="0"/>
                    </a:p>
                  </a:txBody>
                  <a:tcPr/>
                </a:tc>
              </a:tr>
              <a:tr h="391886">
                <a:tc>
                  <a:txBody>
                    <a:bodyPr/>
                    <a:lstStyle/>
                    <a:p>
                      <a:pPr algn="ctr"/>
                      <a:r>
                        <a:rPr lang="en-US" dirty="0" smtClean="0"/>
                        <a:t>60</a:t>
                      </a:r>
                      <a:endParaRPr lang="en-US" dirty="0"/>
                    </a:p>
                  </a:txBody>
                  <a:tcPr/>
                </a:tc>
                <a:tc>
                  <a:txBody>
                    <a:bodyPr/>
                    <a:lstStyle/>
                    <a:p>
                      <a:pPr algn="ctr"/>
                      <a:r>
                        <a:rPr lang="en-US" dirty="0" smtClean="0"/>
                        <a:t>60 – 50/7.07 = 1.41</a:t>
                      </a:r>
                      <a:endParaRPr lang="en-US" dirty="0"/>
                    </a:p>
                  </a:txBody>
                  <a:tcPr/>
                </a:tc>
                <a:tc>
                  <a:txBody>
                    <a:bodyPr/>
                    <a:lstStyle/>
                    <a:p>
                      <a:pPr algn="ctr"/>
                      <a:r>
                        <a:rPr lang="en-US" dirty="0" smtClean="0"/>
                        <a:t>24</a:t>
                      </a:r>
                      <a:endParaRPr lang="en-US" dirty="0"/>
                    </a:p>
                  </a:txBody>
                  <a:tcPr/>
                </a:tc>
                <a:tc>
                  <a:txBody>
                    <a:bodyPr/>
                    <a:lstStyle/>
                    <a:p>
                      <a:pPr algn="ctr"/>
                      <a:r>
                        <a:rPr lang="en-US" dirty="0" smtClean="0"/>
                        <a:t>24 – 20/2.83 = 1.41</a:t>
                      </a:r>
                      <a:endParaRPr lang="en-US" dirty="0"/>
                    </a:p>
                  </a:txBody>
                  <a:tcPr/>
                </a:tc>
                <a:tc>
                  <a:txBody>
                    <a:bodyPr/>
                    <a:lstStyle/>
                    <a:p>
                      <a:pPr algn="ctr"/>
                      <a:r>
                        <a:rPr lang="en-US" dirty="0" smtClean="0"/>
                        <a:t>1.99</a:t>
                      </a:r>
                      <a:endParaRPr lang="en-US" dirty="0"/>
                    </a:p>
                  </a:txBody>
                  <a:tcPr/>
                </a:tc>
              </a:tr>
              <a:tr h="391886">
                <a:tc>
                  <a:txBody>
                    <a:bodyPr/>
                    <a:lstStyle/>
                    <a:p>
                      <a:endParaRPr lang="en-US" u="none" dirty="0"/>
                    </a:p>
                  </a:txBody>
                  <a:tcPr/>
                </a:tc>
                <a:tc>
                  <a:txBody>
                    <a:bodyPr/>
                    <a:lstStyle/>
                    <a:p>
                      <a:r>
                        <a:rPr lang="en-US" sz="1800" u="none" dirty="0" smtClean="0"/>
                        <a:t> </a:t>
                      </a:r>
                      <a:endParaRPr lang="en-US" dirty="0"/>
                    </a:p>
                  </a:txBody>
                  <a:tcPr/>
                </a:tc>
                <a:tc>
                  <a:txBody>
                    <a:bodyPr/>
                    <a:lstStyle/>
                    <a:p>
                      <a:endParaRPr lang="en-US" dirty="0"/>
                    </a:p>
                  </a:txBody>
                  <a:tcPr/>
                </a:tc>
                <a:tc>
                  <a:txBody>
                    <a:bodyPr/>
                    <a:lstStyle/>
                    <a:p>
                      <a:endParaRPr lang="en-US" dirty="0"/>
                    </a:p>
                  </a:txBody>
                  <a:tcPr/>
                </a:tc>
                <a:tc>
                  <a:txBody>
                    <a:bodyPr/>
                    <a:lstStyle/>
                    <a:p>
                      <a:r>
                        <a:rPr lang="en-US" sz="1800" u="none" dirty="0" smtClean="0"/>
                        <a:t>Σ(</a:t>
                      </a:r>
                      <a:r>
                        <a:rPr lang="en-US" sz="1800" u="sng" dirty="0" err="1" smtClean="0"/>
                        <a:t>z</a:t>
                      </a:r>
                      <a:r>
                        <a:rPr lang="en-US" sz="1800" u="sng" baseline="-25000" dirty="0" err="1" smtClean="0"/>
                        <a:t>x</a:t>
                      </a:r>
                      <a:r>
                        <a:rPr lang="en-US" sz="1800" u="sng" dirty="0" err="1" smtClean="0"/>
                        <a:t>z</a:t>
                      </a:r>
                      <a:r>
                        <a:rPr lang="en-US" sz="1800" u="sng" baseline="-25000" dirty="0" err="1" smtClean="0"/>
                        <a:t>y</a:t>
                      </a:r>
                      <a:r>
                        <a:rPr lang="en-US" sz="1800" u="none" dirty="0" smtClean="0"/>
                        <a:t>) =</a:t>
                      </a:r>
                      <a:r>
                        <a:rPr lang="en-US" sz="1800" u="none" baseline="0" dirty="0" smtClean="0"/>
                        <a:t> 4.48</a:t>
                      </a:r>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smtClean="0"/>
              <a:t>Pearson </a:t>
            </a:r>
            <a:r>
              <a:rPr lang="en-US" sz="3200" b="1" i="1" dirty="0" smtClean="0"/>
              <a:t>r</a:t>
            </a:r>
            <a:endParaRPr lang="en-US" sz="3200" b="1" i="1" dirty="0"/>
          </a:p>
        </p:txBody>
      </p:sp>
      <p:sp>
        <p:nvSpPr>
          <p:cNvPr id="3" name="Content Placeholder 2"/>
          <p:cNvSpPr>
            <a:spLocks noGrp="1"/>
          </p:cNvSpPr>
          <p:nvPr>
            <p:ph idx="1"/>
          </p:nvPr>
        </p:nvSpPr>
        <p:spPr>
          <a:xfrm>
            <a:off x="457200" y="838200"/>
            <a:ext cx="8229600" cy="1295400"/>
          </a:xfrm>
        </p:spPr>
        <p:txBody>
          <a:bodyPr>
            <a:normAutofit/>
          </a:bodyPr>
          <a:lstStyle/>
          <a:p>
            <a:r>
              <a:rPr lang="en-US" sz="2600" i="1" dirty="0" smtClean="0"/>
              <a:t>r</a:t>
            </a:r>
            <a:r>
              <a:rPr lang="en-US" sz="2600" dirty="0" smtClean="0"/>
              <a:t> = 	 </a:t>
            </a:r>
            <a:r>
              <a:rPr lang="en-US" sz="2600" u="sng" dirty="0" smtClean="0"/>
              <a:t>          n(Σxy) – (Σx)(Σy)			</a:t>
            </a:r>
          </a:p>
          <a:p>
            <a:pPr>
              <a:buNone/>
            </a:pPr>
            <a:r>
              <a:rPr lang="en-US" sz="2600" i="1" dirty="0" smtClean="0"/>
              <a:t>		</a:t>
            </a:r>
            <a:r>
              <a:rPr lang="en-US" sz="2600" dirty="0" smtClean="0"/>
              <a:t>[n(Σx</a:t>
            </a:r>
            <a:r>
              <a:rPr lang="en-US" sz="2600" baseline="30000" dirty="0" smtClean="0"/>
              <a:t>2</a:t>
            </a:r>
            <a:r>
              <a:rPr lang="en-US" sz="2600" dirty="0" smtClean="0"/>
              <a:t>) – (Σx)</a:t>
            </a:r>
            <a:r>
              <a:rPr lang="en-US" sz="2600" baseline="30000" dirty="0" smtClean="0"/>
              <a:t>2</a:t>
            </a:r>
            <a:r>
              <a:rPr lang="en-US" sz="2600" dirty="0" smtClean="0"/>
              <a:t>] [n(Σy</a:t>
            </a:r>
            <a:r>
              <a:rPr lang="en-US" sz="2600" baseline="30000" dirty="0" smtClean="0"/>
              <a:t>2</a:t>
            </a:r>
            <a:r>
              <a:rPr lang="en-US" sz="2600" dirty="0" smtClean="0"/>
              <a:t>) – (Σy)</a:t>
            </a:r>
            <a:r>
              <a:rPr lang="en-US" sz="2600" baseline="30000" dirty="0" smtClean="0"/>
              <a:t>2</a:t>
            </a:r>
            <a:r>
              <a:rPr lang="en-US" sz="2600" dirty="0" smtClean="0"/>
              <a:t>]</a:t>
            </a:r>
            <a:endParaRPr lang="en-US" sz="2600" i="1" dirty="0" smtClean="0"/>
          </a:p>
        </p:txBody>
      </p:sp>
      <p:grpSp>
        <p:nvGrpSpPr>
          <p:cNvPr id="4" name="Group 15"/>
          <p:cNvGrpSpPr>
            <a:grpSpLocks/>
          </p:cNvGrpSpPr>
          <p:nvPr/>
        </p:nvGrpSpPr>
        <p:grpSpPr bwMode="auto">
          <a:xfrm>
            <a:off x="1112520" y="1371600"/>
            <a:ext cx="304800" cy="457200"/>
            <a:chOff x="2448" y="3552"/>
            <a:chExt cx="288" cy="288"/>
          </a:xfrm>
        </p:grpSpPr>
        <p:sp>
          <p:nvSpPr>
            <p:cNvPr id="22"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3"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4"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25" name="Line 14"/>
          <p:cNvSpPr>
            <a:spLocks noChangeShapeType="1"/>
          </p:cNvSpPr>
          <p:nvPr/>
        </p:nvSpPr>
        <p:spPr bwMode="auto">
          <a:xfrm>
            <a:off x="1417320" y="1371600"/>
            <a:ext cx="52120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28" name="Content Placeholder 2"/>
          <p:cNvSpPr txBox="1">
            <a:spLocks/>
          </p:cNvSpPr>
          <p:nvPr/>
        </p:nvSpPr>
        <p:spPr>
          <a:xfrm>
            <a:off x="609600" y="5029200"/>
            <a:ext cx="8229600" cy="1295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          5(5090) – (</a:t>
            </a:r>
            <a:r>
              <a:rPr lang="en-US" sz="2600" u="sng" dirty="0" smtClean="0"/>
              <a:t>250</a:t>
            </a:r>
            <a:r>
              <a:rPr kumimoji="0" lang="en-US" sz="2600" b="0" i="0" u="sng" strike="noStrike" kern="1200" cap="none" spc="0" normalizeH="0" baseline="0" noProof="0" dirty="0" smtClean="0">
                <a:ln>
                  <a:noFill/>
                </a:ln>
                <a:solidFill>
                  <a:schemeClr val="tx1"/>
                </a:solidFill>
                <a:effectLst/>
                <a:uLnTx/>
                <a:uFillTx/>
                <a:latin typeface="+mn-lt"/>
                <a:ea typeface="+mn-ea"/>
                <a:cs typeface="+mn-cs"/>
              </a:rPr>
              <a:t>)(100)		</a:t>
            </a:r>
            <a:r>
              <a:rPr kumimoji="0" lang="en-US" sz="2600" b="0" i="0" strike="noStrike" kern="1200" cap="none" spc="0" normalizeH="0" noProof="0" dirty="0" smtClean="0">
                <a:ln>
                  <a:noFill/>
                </a:ln>
                <a:solidFill>
                  <a:schemeClr val="tx1"/>
                </a:solidFill>
                <a:effectLst/>
                <a:uLnTx/>
                <a:uFillTx/>
                <a:latin typeface="+mn-lt"/>
                <a:ea typeface="+mn-ea"/>
                <a:cs typeface="+mn-cs"/>
              </a:rPr>
              <a:t>  </a:t>
            </a:r>
            <a:r>
              <a:rPr lang="en-US" sz="2600" dirty="0" smtClean="0"/>
              <a:t>=</a:t>
            </a:r>
            <a:endParaRPr kumimoji="0" lang="en-US" sz="2600" b="0" i="0"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6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r>
              <a:rPr lang="en-US" sz="2600" dirty="0"/>
              <a:t>5</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(12750) – (250)</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lang="en-US" sz="2600" dirty="0"/>
              <a:t>5</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(2040) – (100)</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2</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600" b="0" i="1"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5" name="Group 15"/>
          <p:cNvGrpSpPr>
            <a:grpSpLocks/>
          </p:cNvGrpSpPr>
          <p:nvPr/>
        </p:nvGrpSpPr>
        <p:grpSpPr bwMode="auto">
          <a:xfrm>
            <a:off x="1264920" y="5562600"/>
            <a:ext cx="304800" cy="457200"/>
            <a:chOff x="2448" y="3552"/>
            <a:chExt cx="288" cy="288"/>
          </a:xfrm>
        </p:grpSpPr>
        <p:sp>
          <p:nvSpPr>
            <p:cNvPr id="30" name="Line 11"/>
            <p:cNvSpPr>
              <a:spLocks noChangeShapeType="1"/>
            </p:cNvSpPr>
            <p:nvPr/>
          </p:nvSpPr>
          <p:spPr bwMode="auto">
            <a:xfrm>
              <a:off x="2448" y="3696"/>
              <a:ext cx="192"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1" name="Line 12"/>
            <p:cNvSpPr>
              <a:spLocks noChangeShapeType="1"/>
            </p:cNvSpPr>
            <p:nvPr/>
          </p:nvSpPr>
          <p:spPr bwMode="auto">
            <a:xfrm>
              <a:off x="2640" y="3696"/>
              <a:ext cx="48" cy="144"/>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2" name="Line 13"/>
            <p:cNvSpPr>
              <a:spLocks noChangeShapeType="1"/>
            </p:cNvSpPr>
            <p:nvPr/>
          </p:nvSpPr>
          <p:spPr bwMode="auto">
            <a:xfrm flipV="1">
              <a:off x="2688" y="3552"/>
              <a:ext cx="48" cy="288"/>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grpSp>
      <p:sp>
        <p:nvSpPr>
          <p:cNvPr id="33" name="Line 14"/>
          <p:cNvSpPr>
            <a:spLocks noChangeShapeType="1"/>
          </p:cNvSpPr>
          <p:nvPr/>
        </p:nvSpPr>
        <p:spPr bwMode="auto">
          <a:xfrm>
            <a:off x="1569720" y="5562600"/>
            <a:ext cx="4297680" cy="0"/>
          </a:xfrm>
          <a:prstGeom prst="line">
            <a:avLst/>
          </a:prstGeom>
          <a:noFill/>
          <a:ln w="9525">
            <a:solidFill>
              <a:schemeClr val="tx1"/>
            </a:solidFill>
            <a:round/>
            <a:headEnd/>
            <a:tailEnd/>
          </a:ln>
        </p:spPr>
        <p:txBody>
          <a:bodyPr wrap="none" anchor="ctr"/>
          <a:lstStyle/>
          <a:p>
            <a:endParaRPr lang="en-US" dirty="0">
              <a:solidFill>
                <a:schemeClr val="bg1"/>
              </a:solidFill>
            </a:endParaRPr>
          </a:p>
        </p:txBody>
      </p:sp>
      <p:sp>
        <p:nvSpPr>
          <p:cNvPr id="35" name="TextBox 34"/>
          <p:cNvSpPr txBox="1"/>
          <p:nvPr/>
        </p:nvSpPr>
        <p:spPr>
          <a:xfrm>
            <a:off x="6934200" y="1905000"/>
            <a:ext cx="2057400" cy="523220"/>
          </a:xfrm>
          <a:prstGeom prst="rect">
            <a:avLst/>
          </a:prstGeom>
          <a:noFill/>
        </p:spPr>
        <p:txBody>
          <a:bodyPr wrap="square" rtlCol="0">
            <a:spAutoFit/>
          </a:bodyPr>
          <a:lstStyle/>
          <a:p>
            <a:r>
              <a:rPr lang="en-US" sz="2800" dirty="0" smtClean="0"/>
              <a:t>n = 7</a:t>
            </a:r>
            <a:endParaRPr lang="en-US" sz="2800" dirty="0"/>
          </a:p>
        </p:txBody>
      </p:sp>
      <p:graphicFrame>
        <p:nvGraphicFramePr>
          <p:cNvPr id="18" name="Table 17"/>
          <p:cNvGraphicFramePr>
            <a:graphicFrameLocks noGrp="1"/>
          </p:cNvGraphicFramePr>
          <p:nvPr/>
        </p:nvGraphicFramePr>
        <p:xfrm>
          <a:off x="533400" y="2362200"/>
          <a:ext cx="6096000" cy="195943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91886">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XY </a:t>
                      </a:r>
                      <a:endParaRPr lang="en-US" dirty="0"/>
                    </a:p>
                  </a:txBody>
                  <a:tcPr/>
                </a:tc>
                <a:tc>
                  <a:txBody>
                    <a:bodyPr/>
                    <a:lstStyle/>
                    <a:p>
                      <a:pPr algn="ctr"/>
                      <a:r>
                        <a:rPr lang="en-US" dirty="0" smtClean="0"/>
                        <a:t>X</a:t>
                      </a:r>
                      <a:r>
                        <a:rPr lang="en-US" baseline="30000" dirty="0" smtClean="0"/>
                        <a:t>2</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Y</a:t>
                      </a:r>
                      <a:r>
                        <a:rPr lang="en-US" baseline="30000" dirty="0" smtClean="0"/>
                        <a:t>2</a:t>
                      </a:r>
                    </a:p>
                  </a:txBody>
                  <a:tcPr/>
                </a:tc>
              </a:tr>
              <a:tr h="391886">
                <a:tc>
                  <a:txBody>
                    <a:bodyPr/>
                    <a:lstStyle/>
                    <a:p>
                      <a:pPr algn="ctr"/>
                      <a:r>
                        <a:rPr lang="en-US" dirty="0" smtClean="0"/>
                        <a:t>40</a:t>
                      </a:r>
                      <a:endParaRPr lang="en-US" dirty="0"/>
                    </a:p>
                  </a:txBody>
                  <a:tcPr/>
                </a:tc>
                <a:tc>
                  <a:txBody>
                    <a:bodyPr/>
                    <a:lstStyle/>
                    <a:p>
                      <a:pPr algn="ctr"/>
                      <a:r>
                        <a:rPr lang="en-US" dirty="0" smtClean="0"/>
                        <a:t>16</a:t>
                      </a:r>
                      <a:endParaRPr lang="en-US" dirty="0"/>
                    </a:p>
                  </a:txBody>
                  <a:tcPr/>
                </a:tc>
                <a:tc>
                  <a:txBody>
                    <a:bodyPr/>
                    <a:lstStyle/>
                    <a:p>
                      <a:pPr algn="ctr"/>
                      <a:r>
                        <a:rPr lang="en-US" dirty="0" smtClean="0"/>
                        <a:t>640</a:t>
                      </a:r>
                      <a:endParaRPr lang="en-US" dirty="0"/>
                    </a:p>
                  </a:txBody>
                  <a:tcPr/>
                </a:tc>
                <a:tc>
                  <a:txBody>
                    <a:bodyPr/>
                    <a:lstStyle/>
                    <a:p>
                      <a:pPr algn="ctr"/>
                      <a:r>
                        <a:rPr lang="en-US" dirty="0" smtClean="0"/>
                        <a:t>1600</a:t>
                      </a:r>
                      <a:endParaRPr lang="en-US" dirty="0"/>
                    </a:p>
                  </a:txBody>
                  <a:tcPr/>
                </a:tc>
                <a:tc>
                  <a:txBody>
                    <a:bodyPr/>
                    <a:lstStyle/>
                    <a:p>
                      <a:pPr algn="ctr"/>
                      <a:r>
                        <a:rPr lang="en-US" dirty="0" smtClean="0"/>
                        <a:t>256</a:t>
                      </a:r>
                      <a:endParaRPr lang="en-US" dirty="0"/>
                    </a:p>
                  </a:txBody>
                  <a:tcPr/>
                </a:tc>
              </a:tr>
              <a:tr h="391886">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 </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r h="391886">
                <a:tc>
                  <a:txBody>
                    <a:bodyPr/>
                    <a:lstStyle/>
                    <a:p>
                      <a:pPr algn="ctr"/>
                      <a:r>
                        <a:rPr lang="en-US" dirty="0" smtClean="0"/>
                        <a:t>60</a:t>
                      </a:r>
                      <a:endParaRPr lang="en-US" dirty="0"/>
                    </a:p>
                  </a:txBody>
                  <a:tcPr/>
                </a:tc>
                <a:tc>
                  <a:txBody>
                    <a:bodyPr/>
                    <a:lstStyle/>
                    <a:p>
                      <a:pPr algn="ctr"/>
                      <a:r>
                        <a:rPr lang="en-US" dirty="0" smtClean="0"/>
                        <a:t>24</a:t>
                      </a:r>
                      <a:endParaRPr lang="en-US" dirty="0"/>
                    </a:p>
                  </a:txBody>
                  <a:tcPr/>
                </a:tc>
                <a:tc>
                  <a:txBody>
                    <a:bodyPr/>
                    <a:lstStyle/>
                    <a:p>
                      <a:pPr algn="ctr"/>
                      <a:r>
                        <a:rPr lang="en-US" dirty="0" smtClean="0"/>
                        <a:t>1440</a:t>
                      </a:r>
                      <a:endParaRPr lang="en-US" dirty="0"/>
                    </a:p>
                  </a:txBody>
                  <a:tcPr/>
                </a:tc>
                <a:tc>
                  <a:txBody>
                    <a:bodyPr/>
                    <a:lstStyle/>
                    <a:p>
                      <a:pPr algn="ctr"/>
                      <a:r>
                        <a:rPr lang="en-US" dirty="0" smtClean="0"/>
                        <a:t>3600</a:t>
                      </a:r>
                      <a:endParaRPr lang="en-US" dirty="0"/>
                    </a:p>
                  </a:txBody>
                  <a:tcPr/>
                </a:tc>
                <a:tc>
                  <a:txBody>
                    <a:bodyPr/>
                    <a:lstStyle/>
                    <a:p>
                      <a:pPr algn="ctr"/>
                      <a:r>
                        <a:rPr lang="en-US" dirty="0" smtClean="0"/>
                        <a:t>576</a:t>
                      </a:r>
                      <a:endParaRPr lang="en-US" dirty="0"/>
                    </a:p>
                  </a:txBody>
                  <a:tcPr/>
                </a:tc>
              </a:tr>
              <a:tr h="391886">
                <a:tc>
                  <a:txBody>
                    <a:bodyPr/>
                    <a:lstStyle/>
                    <a:p>
                      <a:r>
                        <a:rPr lang="en-US" sz="1800" u="none" dirty="0" smtClean="0"/>
                        <a:t>Σx =  250</a:t>
                      </a:r>
                      <a:endParaRPr lang="en-US" u="none" dirty="0"/>
                    </a:p>
                  </a:txBody>
                  <a:tcPr/>
                </a:tc>
                <a:tc>
                  <a:txBody>
                    <a:bodyPr/>
                    <a:lstStyle/>
                    <a:p>
                      <a:r>
                        <a:rPr lang="en-US" sz="1800" u="none" dirty="0" smtClean="0"/>
                        <a:t>Σy = 100</a:t>
                      </a:r>
                      <a:endParaRPr lang="en-US" dirty="0"/>
                    </a:p>
                  </a:txBody>
                  <a:tcPr/>
                </a:tc>
                <a:tc>
                  <a:txBody>
                    <a:bodyPr/>
                    <a:lstStyle/>
                    <a:p>
                      <a:r>
                        <a:rPr lang="en-US" sz="1800" u="none" dirty="0" smtClean="0"/>
                        <a:t>Σxy = 5090</a:t>
                      </a:r>
                      <a:endParaRPr lang="en-US" dirty="0"/>
                    </a:p>
                  </a:txBody>
                  <a:tcPr/>
                </a:tc>
                <a:tc>
                  <a:txBody>
                    <a:bodyPr/>
                    <a:lstStyle/>
                    <a:p>
                      <a:r>
                        <a:rPr lang="en-US" sz="1800" u="none" dirty="0" smtClean="0"/>
                        <a:t>Σ</a:t>
                      </a:r>
                      <a:r>
                        <a:rPr lang="en-US" dirty="0" smtClean="0"/>
                        <a:t>x</a:t>
                      </a:r>
                      <a:r>
                        <a:rPr lang="en-US" baseline="30000" dirty="0" smtClean="0"/>
                        <a:t>2</a:t>
                      </a:r>
                      <a:r>
                        <a:rPr lang="en-US" sz="1800" u="none" dirty="0" smtClean="0"/>
                        <a:t>= 12750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dirty="0" smtClean="0"/>
                        <a:t>Σ</a:t>
                      </a:r>
                      <a:r>
                        <a:rPr lang="en-US" dirty="0" smtClean="0"/>
                        <a:t>y</a:t>
                      </a:r>
                      <a:r>
                        <a:rPr lang="en-US" baseline="30000" dirty="0" smtClean="0"/>
                        <a:t>2</a:t>
                      </a:r>
                      <a:r>
                        <a:rPr lang="en-US" sz="1800" u="none" dirty="0" smtClean="0"/>
                        <a:t> = 2040</a:t>
                      </a:r>
                      <a:endParaRPr lang="en-US"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699</Words>
  <Application>Microsoft Office PowerPoint</Application>
  <PresentationFormat>On-screen Show (4:3)</PresentationFormat>
  <Paragraphs>325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Chapter 9,  #7 and #9  </vt:lpstr>
      <vt:lpstr>#7  Pearson r</vt:lpstr>
      <vt:lpstr>Pearson r</vt:lpstr>
      <vt:lpstr>Pearson r</vt:lpstr>
      <vt:lpstr>#9  Pearson r</vt:lpstr>
      <vt:lpstr>Pearson r</vt:lpstr>
      <vt:lpstr>Pearson r</vt:lpstr>
      <vt:lpstr>#9  Pearson r  definition formula</vt:lpstr>
      <vt:lpstr>Pearson r</vt:lpstr>
      <vt:lpstr>Pearson r</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#7 and #9</dc:title>
  <dc:creator>Surmans</dc:creator>
  <cp:lastModifiedBy>Stacy Hughey Surman</cp:lastModifiedBy>
  <cp:revision>13</cp:revision>
  <dcterms:created xsi:type="dcterms:W3CDTF">2012-03-22T02:36:53Z</dcterms:created>
  <dcterms:modified xsi:type="dcterms:W3CDTF">2012-03-26T18:19:48Z</dcterms:modified>
</cp:coreProperties>
</file>